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93310" autoAdjust="0"/>
  </p:normalViewPr>
  <p:slideViewPr>
    <p:cSldViewPr snapToGrid="0" snapToObjects="1" showGuides="1">
      <p:cViewPr>
        <p:scale>
          <a:sx n="25" d="100"/>
          <a:sy n="25" d="100"/>
        </p:scale>
        <p:origin x="2214" y="-336"/>
      </p:cViewPr>
      <p:guideLst>
        <p:guide orient="horz" pos="3318"/>
        <p:guide orient="horz" pos="288"/>
        <p:guide orient="horz" pos="20160"/>
        <p:guide orient="horz"/>
        <p:guide pos="581"/>
        <p:guide pos="27069"/>
        <p:guide pos="207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5627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446073" y="5475145"/>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5475142"/>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5475143"/>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5475144"/>
            <a:ext cx="10058400"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B7B168FD-0A5A-5F40-9FCF-B40091915A23}"/>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CFEFF31D-6718-604F-8725-06546ED41CAF}"/>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29382628" y="5392017"/>
            <a:ext cx="13577436" cy="2675787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56882" y="5370818"/>
            <a:ext cx="13577436" cy="267790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31136" y="5413216"/>
            <a:ext cx="13577436" cy="26736675"/>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a:extLst>
              <a:ext uri="{FF2B5EF4-FFF2-40B4-BE49-F238E27FC236}">
                <a16:creationId xmlns:a16="http://schemas.microsoft.com/office/drawing/2014/main" id="{9ED69A3F-45FE-694E-BAB2-253229E2C5E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2759907C-C695-3245-9CDB-A23BD0939A57}"/>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p:cNvSpPr txBox="1">
            <a:spLocks noChangeArrowheads="1"/>
          </p:cNvSpPr>
          <p:nvPr userDrawn="1"/>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41" name="Table 40">
            <a:extLst>
              <a:ext uri="{FF2B5EF4-FFF2-40B4-BE49-F238E27FC236}">
                <a16:creationId xmlns:a16="http://schemas.microsoft.com/office/drawing/2014/main" id="{8757AEA5-2F05-D545-BE0F-31E8287BC71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F8F0F4C9-9693-AD40-8CD2-77CBC1089DB8}"/>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jpg"/><Relationship Id="rId26" Type="http://schemas.openxmlformats.org/officeDocument/2006/relationships/image" Target="../media/image31.jpg"/><Relationship Id="rId3" Type="http://schemas.openxmlformats.org/officeDocument/2006/relationships/hyperlink" Target="http://arxiv.org/abs/1409.1556" TargetMode="External"/><Relationship Id="rId21" Type="http://schemas.openxmlformats.org/officeDocument/2006/relationships/image" Target="../media/image26.jp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jpg"/><Relationship Id="rId25" Type="http://schemas.openxmlformats.org/officeDocument/2006/relationships/image" Target="../media/image30.jp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g"/><Relationship Id="rId24" Type="http://schemas.openxmlformats.org/officeDocument/2006/relationships/image" Target="../media/image29.jpg"/><Relationship Id="rId5" Type="http://schemas.openxmlformats.org/officeDocument/2006/relationships/image" Target="../media/image10.jpeg"/><Relationship Id="rId15" Type="http://schemas.openxmlformats.org/officeDocument/2006/relationships/image" Target="../media/image20.jpg"/><Relationship Id="rId23" Type="http://schemas.openxmlformats.org/officeDocument/2006/relationships/image" Target="../media/image28.jpg"/><Relationship Id="rId10" Type="http://schemas.openxmlformats.org/officeDocument/2006/relationships/image" Target="../media/image15.png"/><Relationship Id="rId19" Type="http://schemas.openxmlformats.org/officeDocument/2006/relationships/image" Target="../media/image24.jpg"/><Relationship Id="rId4" Type="http://schemas.openxmlformats.org/officeDocument/2006/relationships/image" Target="../media/image9.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3D0B0B6C-9BBF-430A-9B74-B4199B41C6BE}"/>
              </a:ext>
            </a:extLst>
          </p:cNvPr>
          <p:cNvSpPr>
            <a:spLocks noGrp="1"/>
          </p:cNvSpPr>
          <p:nvPr>
            <p:ph type="body" sz="quarter" idx="10"/>
          </p:nvPr>
        </p:nvSpPr>
        <p:spPr>
          <a:xfrm>
            <a:off x="904186" y="6295353"/>
            <a:ext cx="11097314" cy="5562350"/>
          </a:xfrm>
        </p:spPr>
        <p:txBody>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Regions of interest (ROIs) that are pointed to by overlaid markers (arrows, asterisks, etc.) in biomedical images are expected to contain more important and relevant information than other regions for biomedical article indexing and retrieval.</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Region of interests are an image region of samples within a data set  that are identified by a person to focus on for a particular purpose.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Techniques used for ROI detection are associated with learning-based algorithms. Learning-based algorithms utilize the pattern of the region for detection on the basis of a large quantity of image data pertaining to the learning target.</a:t>
            </a:r>
          </a:p>
          <a:p>
            <a:endParaRPr lang="en-US" dirty="0"/>
          </a:p>
        </p:txBody>
      </p:sp>
      <p:sp>
        <p:nvSpPr>
          <p:cNvPr id="20" name="Text Placeholder 19">
            <a:extLst>
              <a:ext uri="{FF2B5EF4-FFF2-40B4-BE49-F238E27FC236}">
                <a16:creationId xmlns:a16="http://schemas.microsoft.com/office/drawing/2014/main" id="{4E09BF2A-D991-4395-BFEC-2F6453BC2DF5}"/>
              </a:ext>
            </a:extLst>
          </p:cNvPr>
          <p:cNvSpPr>
            <a:spLocks noGrp="1"/>
          </p:cNvSpPr>
          <p:nvPr>
            <p:ph type="body" sz="quarter" idx="11"/>
          </p:nvPr>
        </p:nvSpPr>
        <p:spPr>
          <a:xfrm>
            <a:off x="893560" y="5396737"/>
            <a:ext cx="13670164" cy="754045"/>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solidFill>
                  <a:schemeClr val="tx1"/>
                </a:solidFill>
              </a:rPr>
              <a:t>Introduction</a:t>
            </a:r>
          </a:p>
        </p:txBody>
      </p:sp>
      <p:sp>
        <p:nvSpPr>
          <p:cNvPr id="21" name="Text Placeholder 20">
            <a:extLst>
              <a:ext uri="{FF2B5EF4-FFF2-40B4-BE49-F238E27FC236}">
                <a16:creationId xmlns:a16="http://schemas.microsoft.com/office/drawing/2014/main" id="{7DB975E2-E301-4AF0-9393-9FE42124BE27}"/>
              </a:ext>
            </a:extLst>
          </p:cNvPr>
          <p:cNvSpPr>
            <a:spLocks noGrp="1"/>
          </p:cNvSpPr>
          <p:nvPr>
            <p:ph type="body" sz="quarter" idx="19"/>
          </p:nvPr>
        </p:nvSpPr>
        <p:spPr>
          <a:xfrm>
            <a:off x="960236" y="15638096"/>
            <a:ext cx="13592864" cy="11541599"/>
          </a:xfrm>
        </p:spPr>
        <p:txBody>
          <a:bodyPr/>
          <a:lstStyle/>
          <a:p>
            <a:r>
              <a:rPr lang="en-US" b="1" dirty="0">
                <a:latin typeface="Arial" panose="020B0604020202020204" pitchFamily="34" charset="0"/>
                <a:cs typeface="Arial" panose="020B0604020202020204" pitchFamily="34" charset="0"/>
              </a:rPr>
              <a:t>Convolutional Neural Network </a:t>
            </a:r>
            <a:r>
              <a:rPr lang="en-US" dirty="0">
                <a:latin typeface="Arial" panose="020B0604020202020204" pitchFamily="34" charset="0"/>
                <a:cs typeface="Arial" panose="020B0604020202020204" pitchFamily="34" charset="0"/>
              </a:rPr>
              <a:t>(CNN) typically has five convolutional layers and then optionally preceded by some fully connected layers in a standard multilayer neural network. The processing is possible with local connections and tied weights followed by some form of pooling which results in translation invariant features. CNNs </a:t>
            </a:r>
            <a:r>
              <a:rPr lang="en-US" dirty="0" err="1">
                <a:latin typeface="Arial" panose="020B0604020202020204" pitchFamily="34" charset="0"/>
                <a:cs typeface="Arial" panose="020B0604020202020204" pitchFamily="34" charset="0"/>
              </a:rPr>
              <a:t>thare</a:t>
            </a:r>
            <a:r>
              <a:rPr lang="en-US" dirty="0">
                <a:latin typeface="Arial" panose="020B0604020202020204" pitchFamily="34" charset="0"/>
                <a:cs typeface="Arial" panose="020B0604020202020204" pitchFamily="34" charset="0"/>
              </a:rPr>
              <a:t> easier to train by having fewer parameters than fully connected networks with a similar number of hidden units</a:t>
            </a:r>
            <a:r>
              <a:rPr lang="en-US" dirty="0"/>
              <a:t>.</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Input Layer </a:t>
            </a:r>
            <a:r>
              <a:rPr lang="en-US" dirty="0">
                <a:latin typeface="Arial" panose="020B0604020202020204" pitchFamily="34" charset="0"/>
                <a:cs typeface="Arial" panose="020B0604020202020204" pitchFamily="34" charset="0"/>
              </a:rPr>
              <a:t>- hold the raw pixel values of the image.</a:t>
            </a:r>
          </a:p>
          <a:p>
            <a:pPr marL="342900" indent="-342900">
              <a:buFont typeface="Arial" panose="020B0604020202020204" pitchFamily="34" charset="0"/>
              <a:buChar char="•"/>
            </a:pPr>
            <a:r>
              <a:rPr lang="en-US" b="1" dirty="0" err="1">
                <a:latin typeface="Arial" panose="020B0604020202020204" pitchFamily="34" charset="0"/>
                <a:cs typeface="Arial" panose="020B0604020202020204" pitchFamily="34" charset="0"/>
              </a:rPr>
              <a:t>Convoultional</a:t>
            </a:r>
            <a:r>
              <a:rPr lang="en-US" b="1" dirty="0">
                <a:latin typeface="Arial" panose="020B0604020202020204" pitchFamily="34" charset="0"/>
                <a:cs typeface="Arial" panose="020B0604020202020204" pitchFamily="34" charset="0"/>
              </a:rPr>
              <a:t> Layer </a:t>
            </a:r>
            <a:r>
              <a:rPr lang="en-US" dirty="0">
                <a:latin typeface="Arial" panose="020B0604020202020204" pitchFamily="34" charset="0"/>
                <a:cs typeface="Arial" panose="020B0604020202020204" pitchFamily="34" charset="0"/>
              </a:rPr>
              <a:t>- compute the output of neurons that are connected to local regions in the input, each computing a dot product between their weights and a small region they are connected to in the input volume.</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Non-</a:t>
            </a:r>
            <a:r>
              <a:rPr lang="en-US" b="1" dirty="0" err="1">
                <a:latin typeface="Arial" panose="020B0604020202020204" pitchFamily="34" charset="0"/>
                <a:cs typeface="Arial" panose="020B0604020202020204" pitchFamily="34" charset="0"/>
              </a:rPr>
              <a:t>Linerarly</a:t>
            </a:r>
            <a:r>
              <a:rPr lang="en-US" b="1" dirty="0">
                <a:latin typeface="Arial" panose="020B0604020202020204" pitchFamily="34" charset="0"/>
                <a:cs typeface="Arial" panose="020B0604020202020204" pitchFamily="34" charset="0"/>
              </a:rPr>
              <a:t> Layer </a:t>
            </a:r>
            <a:r>
              <a:rPr lang="en-US" dirty="0">
                <a:latin typeface="Arial" panose="020B0604020202020204" pitchFamily="34" charset="0"/>
                <a:cs typeface="Arial" panose="020B0604020202020204" pitchFamily="34" charset="0"/>
              </a:rPr>
              <a:t>-  apply an elementwise activation function, such as the max(0,x) thresholding at zero. This leaves the size of the volume unchanged</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Pooling Layer </a:t>
            </a:r>
            <a:r>
              <a:rPr lang="en-US" dirty="0">
                <a:latin typeface="Arial" panose="020B0604020202020204" pitchFamily="34" charset="0"/>
                <a:cs typeface="Arial" panose="020B0604020202020204" pitchFamily="34" charset="0"/>
              </a:rPr>
              <a:t>- will perform a </a:t>
            </a:r>
            <a:r>
              <a:rPr lang="en-US" dirty="0" err="1">
                <a:latin typeface="Arial" panose="020B0604020202020204" pitchFamily="34" charset="0"/>
                <a:cs typeface="Arial" panose="020B0604020202020204" pitchFamily="34" charset="0"/>
              </a:rPr>
              <a:t>downsampling</a:t>
            </a:r>
            <a:r>
              <a:rPr lang="en-US" dirty="0">
                <a:latin typeface="Arial" panose="020B0604020202020204" pitchFamily="34" charset="0"/>
                <a:cs typeface="Arial" panose="020B0604020202020204" pitchFamily="34" charset="0"/>
              </a:rPr>
              <a:t> operation along the spatial dimensions (width, height), resulting in volume such as width, height, and depth</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Fully Connected Layer </a:t>
            </a:r>
            <a:r>
              <a:rPr lang="en-US" dirty="0">
                <a:latin typeface="Arial" panose="020B0604020202020204" pitchFamily="34" charset="0"/>
                <a:cs typeface="Arial" panose="020B0604020202020204" pitchFamily="34" charset="0"/>
              </a:rPr>
              <a:t>- will compute the class scores, resulting in volume of the depth  of an image correspond to a class score, for categories. As with ordinary Neural Networks and as the name implies, each neuron in this layer will be connected to all the numbers in the previous volume.</a:t>
            </a:r>
          </a:p>
          <a:p>
            <a:r>
              <a:rPr lang="en-US" dirty="0">
                <a:latin typeface="Arial" panose="020B0604020202020204" pitchFamily="34" charset="0"/>
                <a:cs typeface="Arial" panose="020B0604020202020204" pitchFamily="34" charset="0"/>
              </a:rPr>
              <a:t>The essential parts of a convolutional neural networks are convolutions, matrices or kernels.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convolution</a:t>
            </a:r>
            <a:r>
              <a:rPr lang="en-US" dirty="0">
                <a:latin typeface="Arial" panose="020B0604020202020204" pitchFamily="34" charset="0"/>
                <a:cs typeface="Arial" panose="020B0604020202020204" pitchFamily="34" charset="0"/>
              </a:rPr>
              <a:t> is an element-wise multiplication of two matrices followed by a sum.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 </a:t>
            </a:r>
            <a:r>
              <a:rPr lang="en-US" b="1" dirty="0">
                <a:latin typeface="Arial" panose="020B0604020202020204" pitchFamily="34" charset="0"/>
                <a:cs typeface="Arial" panose="020B0604020202020204" pitchFamily="34" charset="0"/>
              </a:rPr>
              <a:t>matrix</a:t>
            </a:r>
            <a:r>
              <a:rPr lang="en-US" dirty="0">
                <a:latin typeface="Arial" panose="020B0604020202020204" pitchFamily="34" charset="0"/>
                <a:cs typeface="Arial" panose="020B0604020202020204" pitchFamily="34" charset="0"/>
              </a:rPr>
              <a:t> is from an image that is multi dimensional. Unlike as CNN are arranged in a 3D volume in three dimensions: width, height, and depth.  Our image has a width (# of columns) and height (# of rows), just like a matrix. An image as big matrix and a kernel or convolutional matrix as a tiny matrix that is used for blurring, sharpening, edge detection, and other processing functions.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kernel</a:t>
            </a:r>
            <a:r>
              <a:rPr lang="en-US" dirty="0">
                <a:latin typeface="Arial" panose="020B0604020202020204" pitchFamily="34" charset="0"/>
                <a:cs typeface="Arial" panose="020B0604020202020204" pitchFamily="34" charset="0"/>
              </a:rPr>
              <a:t> apply shift-based multiplication by moving in the input, from left to right and from top to bottom, and each one of the values on the kernel is multiplied by the value on the input on the same position. </a:t>
            </a:r>
          </a:p>
        </p:txBody>
      </p:sp>
      <p:sp>
        <p:nvSpPr>
          <p:cNvPr id="22" name="Text Placeholder 21">
            <a:extLst>
              <a:ext uri="{FF2B5EF4-FFF2-40B4-BE49-F238E27FC236}">
                <a16:creationId xmlns:a16="http://schemas.microsoft.com/office/drawing/2014/main" id="{6B2747FA-535F-49FE-8E36-8E403ED36E4F}"/>
              </a:ext>
            </a:extLst>
          </p:cNvPr>
          <p:cNvSpPr>
            <a:spLocks noGrp="1"/>
          </p:cNvSpPr>
          <p:nvPr>
            <p:ph type="body" sz="quarter" idx="20"/>
          </p:nvPr>
        </p:nvSpPr>
        <p:spPr>
          <a:xfrm>
            <a:off x="942080" y="11051727"/>
            <a:ext cx="13573125" cy="827756"/>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solidFill>
                  <a:schemeClr val="tx1"/>
                </a:solidFill>
              </a:rPr>
              <a:t>Objectives</a:t>
            </a:r>
          </a:p>
        </p:txBody>
      </p:sp>
      <p:sp>
        <p:nvSpPr>
          <p:cNvPr id="23" name="Text Placeholder 22">
            <a:extLst>
              <a:ext uri="{FF2B5EF4-FFF2-40B4-BE49-F238E27FC236}">
                <a16:creationId xmlns:a16="http://schemas.microsoft.com/office/drawing/2014/main" id="{B076B27E-9DF3-47AD-8D81-77FB3DDF23C2}"/>
              </a:ext>
            </a:extLst>
          </p:cNvPr>
          <p:cNvSpPr>
            <a:spLocks noGrp="1"/>
          </p:cNvSpPr>
          <p:nvPr>
            <p:ph type="body" sz="quarter" idx="21"/>
          </p:nvPr>
        </p:nvSpPr>
        <p:spPr>
          <a:xfrm>
            <a:off x="15159833" y="18163554"/>
            <a:ext cx="13571534" cy="5753920"/>
          </a:xfrm>
        </p:spPr>
        <p:txBody>
          <a:bodyPr/>
          <a:lstStyle/>
          <a:p>
            <a:r>
              <a:rPr lang="en-US" b="1" dirty="0">
                <a:latin typeface="Arial" panose="020B0604020202020204" pitchFamily="34" charset="0"/>
                <a:cs typeface="Arial" panose="020B0604020202020204" pitchFamily="34" charset="0"/>
              </a:rPr>
              <a:t>Transfer Learning</a:t>
            </a:r>
            <a:r>
              <a:rPr lang="en-US" dirty="0">
                <a:latin typeface="Arial" panose="020B0604020202020204" pitchFamily="34" charset="0"/>
                <a:cs typeface="Arial" panose="020B0604020202020204" pitchFamily="34" charset="0"/>
              </a:rPr>
              <a:t>: learns in one task to improve generalization in another. We transfer the weights that a network has learned at "task A" to a new "task B." The general idea is to use the knowledge a model has learned from a task with a lot of available labeled training data in a new task that doesn't have much data. </a:t>
            </a:r>
          </a:p>
          <a:p>
            <a:r>
              <a:rPr lang="en-US" b="1" dirty="0">
                <a:latin typeface="Arial" panose="020B0604020202020204" pitchFamily="34" charset="0"/>
                <a:cs typeface="Arial" panose="020B0604020202020204" pitchFamily="34" charset="0"/>
              </a:rPr>
              <a:t>Data augmentation: </a:t>
            </a:r>
            <a:r>
              <a:rPr lang="en-US" dirty="0">
                <a:latin typeface="Arial" panose="020B0604020202020204" pitchFamily="34" charset="0"/>
                <a:cs typeface="Arial" panose="020B0604020202020204" pitchFamily="34" charset="0"/>
              </a:rPr>
              <a:t>is about accumulating more data than what is already available. The process of performing these transformations on existing training images to generate new images is called data augmentation.  Another advantage of using data augmentation is that you are able to increase the size of your training dataset (when used with data generators, we can get infinite images).</a:t>
            </a:r>
          </a:p>
          <a:p>
            <a:r>
              <a:rPr lang="en-US" b="1" dirty="0">
                <a:latin typeface="Arial" panose="020B0604020202020204" pitchFamily="34" charset="0"/>
                <a:cs typeface="Arial" panose="020B0604020202020204" pitchFamily="34" charset="0"/>
              </a:rPr>
              <a:t>Deep feature extraction: </a:t>
            </a:r>
            <a:r>
              <a:rPr lang="en-US" dirty="0">
                <a:latin typeface="Arial" panose="020B0604020202020204" pitchFamily="34" charset="0"/>
                <a:cs typeface="Arial" panose="020B0604020202020204" pitchFamily="34" charset="0"/>
              </a:rPr>
              <a:t>begins by propagating the data of image through the layers in a convolutional neural network. The final classification probabilities are obtained at the end of the network. Deep feature extraction works through the various pooling layers that each implement a different filters or sizes for each layer.</a:t>
            </a:r>
          </a:p>
        </p:txBody>
      </p:sp>
      <p:sp>
        <p:nvSpPr>
          <p:cNvPr id="24" name="Text Placeholder 23">
            <a:extLst>
              <a:ext uri="{FF2B5EF4-FFF2-40B4-BE49-F238E27FC236}">
                <a16:creationId xmlns:a16="http://schemas.microsoft.com/office/drawing/2014/main" id="{8740F5F1-1E82-426B-B5E3-AE0257119267}"/>
              </a:ext>
            </a:extLst>
          </p:cNvPr>
          <p:cNvSpPr>
            <a:spLocks noGrp="1"/>
          </p:cNvSpPr>
          <p:nvPr>
            <p:ph type="body" sz="quarter" idx="22"/>
          </p:nvPr>
        </p:nvSpPr>
        <p:spPr>
          <a:xfrm>
            <a:off x="15187660" y="17438526"/>
            <a:ext cx="13571534" cy="754045"/>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solidFill>
                  <a:schemeClr val="tx1"/>
                </a:solidFill>
              </a:rPr>
              <a:t>Deep Learning Methods and Algorithms</a:t>
            </a:r>
          </a:p>
        </p:txBody>
      </p:sp>
      <p:sp>
        <p:nvSpPr>
          <p:cNvPr id="25" name="Text Placeholder 24">
            <a:extLst>
              <a:ext uri="{FF2B5EF4-FFF2-40B4-BE49-F238E27FC236}">
                <a16:creationId xmlns:a16="http://schemas.microsoft.com/office/drawing/2014/main" id="{FD40C1AC-C147-4374-BCC1-D4306ABDDD60}"/>
              </a:ext>
            </a:extLst>
          </p:cNvPr>
          <p:cNvSpPr>
            <a:spLocks noGrp="1"/>
          </p:cNvSpPr>
          <p:nvPr>
            <p:ph type="body" sz="quarter" idx="23"/>
          </p:nvPr>
        </p:nvSpPr>
        <p:spPr>
          <a:xfrm>
            <a:off x="15143346" y="6003756"/>
            <a:ext cx="13571534" cy="7617448"/>
          </a:xfrm>
        </p:spPr>
        <p:txBody>
          <a:bodyPr/>
          <a:lstStyle/>
          <a:p>
            <a:r>
              <a:rPr lang="en-US" b="1" dirty="0" err="1">
                <a:latin typeface="Arial" panose="020B0604020202020204" pitchFamily="34" charset="0"/>
                <a:cs typeface="Arial" panose="020B0604020202020204" pitchFamily="34" charset="0"/>
              </a:rPr>
              <a:t>VGGNet</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the name of a pre-trained convolutional neural network VGG 16 and VGG 19, having 16 and 19 weight layers, respectively, have been used for object recognition. </a:t>
            </a:r>
            <a:r>
              <a:rPr lang="en-US" dirty="0" err="1">
                <a:latin typeface="Arial" panose="020B0604020202020204" pitchFamily="34" charset="0"/>
                <a:cs typeface="Arial" panose="020B0604020202020204" pitchFamily="34" charset="0"/>
              </a:rPr>
              <a:t>VGGNet</a:t>
            </a:r>
            <a:r>
              <a:rPr lang="en-US" dirty="0">
                <a:latin typeface="Arial" panose="020B0604020202020204" pitchFamily="34" charset="0"/>
                <a:cs typeface="Arial" panose="020B0604020202020204" pitchFamily="34" charset="0"/>
              </a:rPr>
              <a:t> takes input of RGB images and passes them through a stack of convolutional layers with the fixed filter size of 3×3 and the stride of 1. </a:t>
            </a:r>
          </a:p>
          <a:p>
            <a:r>
              <a:rPr lang="en-US" b="1" dirty="0" err="1">
                <a:latin typeface="Arial" panose="020B0604020202020204" pitchFamily="34" charset="0"/>
                <a:cs typeface="Arial" panose="020B0604020202020204" pitchFamily="34" charset="0"/>
              </a:rPr>
              <a:t>GoogleNet</a:t>
            </a:r>
            <a:r>
              <a:rPr lang="en-US" dirty="0">
                <a:latin typeface="Arial" panose="020B0604020202020204" pitchFamily="34" charset="0"/>
                <a:cs typeface="Arial" panose="020B0604020202020204" pitchFamily="34" charset="0"/>
              </a:rPr>
              <a:t>: The ﬁrst branch in the Inception module simply learns a series of 1 ×1 local features from the input. The second batch ﬁrst applies 1 ×1 convolution, not only as a form of learning local features, but instead as dimensionality reduction. Larger convolutions (i.e., 3 × 3 and 5 × 5) by deﬁnition take more computation to perform. </a:t>
            </a:r>
          </a:p>
          <a:p>
            <a:r>
              <a:rPr lang="en-US" b="1" dirty="0" err="1">
                <a:latin typeface="Arial" panose="020B0604020202020204" pitchFamily="34" charset="0"/>
                <a:cs typeface="Arial" panose="020B0604020202020204" pitchFamily="34" charset="0"/>
              </a:rPr>
              <a:t>AlexNet</a:t>
            </a:r>
            <a:r>
              <a:rPr lang="en-US" dirty="0">
                <a:latin typeface="Arial" panose="020B0604020202020204" pitchFamily="34" charset="0"/>
                <a:cs typeface="Arial" panose="020B0604020202020204" pitchFamily="34" charset="0"/>
              </a:rPr>
              <a:t>: consists of 5 convolutional layers and 3 fully connected layers. Multiple Convolutional Kernels extract interesting features in an image. In a single convolutional layer, there are usually many kernels of the same size. The first convolutional layer of </a:t>
            </a:r>
            <a:r>
              <a:rPr lang="en-US" dirty="0" err="1">
                <a:latin typeface="Arial" panose="020B0604020202020204" pitchFamily="34" charset="0"/>
                <a:cs typeface="Arial" panose="020B0604020202020204" pitchFamily="34" charset="0"/>
              </a:rPr>
              <a:t>AlexNet</a:t>
            </a:r>
            <a:r>
              <a:rPr lang="en-US" dirty="0">
                <a:latin typeface="Arial" panose="020B0604020202020204" pitchFamily="34" charset="0"/>
                <a:cs typeface="Arial" panose="020B0604020202020204" pitchFamily="34" charset="0"/>
              </a:rPr>
              <a:t> contains 96 kernels of size 11x11x3. Note the width and height of the kernel are usually the same and the depth is the same as the number of channels. </a:t>
            </a:r>
          </a:p>
          <a:p>
            <a:r>
              <a:rPr lang="en-US" b="1" dirty="0" err="1">
                <a:latin typeface="Arial" panose="020B0604020202020204" pitchFamily="34" charset="0"/>
                <a:cs typeface="Arial" panose="020B0604020202020204" pitchFamily="34" charset="0"/>
              </a:rPr>
              <a:t>ResNet</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available in two types of plain network and residual network. </a:t>
            </a:r>
            <a:r>
              <a:rPr lang="en-US" dirty="0" err="1">
                <a:latin typeface="Arial" panose="020B0604020202020204" pitchFamily="34" charset="0"/>
                <a:cs typeface="Arial" panose="020B0604020202020204" pitchFamily="34" charset="0"/>
              </a:rPr>
              <a:t>ResNet</a:t>
            </a:r>
            <a:r>
              <a:rPr lang="en-US" dirty="0">
                <a:latin typeface="Arial" panose="020B0604020202020204" pitchFamily="34" charset="0"/>
                <a:cs typeface="Arial" panose="020B0604020202020204" pitchFamily="34" charset="0"/>
              </a:rPr>
              <a:t> as a plain network is inspired by the philosophy of </a:t>
            </a:r>
            <a:r>
              <a:rPr lang="en-US" dirty="0" err="1">
                <a:latin typeface="Arial" panose="020B0604020202020204" pitchFamily="34" charset="0"/>
                <a:cs typeface="Arial" panose="020B0604020202020204" pitchFamily="34" charset="0"/>
              </a:rPr>
              <a:t>VGGNets</a:t>
            </a:r>
            <a:r>
              <a:rPr lang="en-US" dirty="0">
                <a:latin typeface="Arial" panose="020B0604020202020204" pitchFamily="34" charset="0"/>
                <a:cs typeface="Arial" panose="020B0604020202020204" pitchFamily="34" charset="0"/>
              </a:rPr>
              <a:t>. The convolutional layers mostly have 3×3 filters have the same output feature map of the number of filters. The features map is halved so the time complexity of each layer is halved </a:t>
            </a:r>
            <a:r>
              <a:rPr lang="en-US" dirty="0" err="1">
                <a:latin typeface="Arial" panose="020B0604020202020204" pitchFamily="34" charset="0"/>
                <a:cs typeface="Arial" panose="020B0604020202020204" pitchFamily="34" charset="0"/>
              </a:rPr>
              <a:t>ResNet</a:t>
            </a:r>
            <a:r>
              <a:rPr lang="en-US" dirty="0">
                <a:latin typeface="Arial" panose="020B0604020202020204" pitchFamily="34" charset="0"/>
                <a:cs typeface="Arial" panose="020B0604020202020204" pitchFamily="34" charset="0"/>
              </a:rPr>
              <a:t> has fewer filters and lower complexity than VGG nets. </a:t>
            </a:r>
            <a:endParaRPr lang="en-US" dirty="0"/>
          </a:p>
        </p:txBody>
      </p:sp>
      <p:sp>
        <p:nvSpPr>
          <p:cNvPr id="26" name="Text Placeholder 25">
            <a:extLst>
              <a:ext uri="{FF2B5EF4-FFF2-40B4-BE49-F238E27FC236}">
                <a16:creationId xmlns:a16="http://schemas.microsoft.com/office/drawing/2014/main" id="{DD68D8FC-397A-49E0-965C-DB8EB9B107D4}"/>
              </a:ext>
            </a:extLst>
          </p:cNvPr>
          <p:cNvSpPr>
            <a:spLocks noGrp="1"/>
          </p:cNvSpPr>
          <p:nvPr>
            <p:ph type="body" sz="quarter" idx="24"/>
          </p:nvPr>
        </p:nvSpPr>
        <p:spPr>
          <a:xfrm>
            <a:off x="15104844" y="5358609"/>
            <a:ext cx="13652828" cy="764892"/>
          </a:xfrm>
          <a:noFill/>
          <a:ln>
            <a:noFill/>
          </a:ln>
        </p:spPr>
        <p:style>
          <a:lnRef idx="0">
            <a:scrgbClr r="0" g="0" b="0"/>
          </a:lnRef>
          <a:fillRef idx="1001">
            <a:schemeClr val="lt1"/>
          </a:fillRef>
          <a:effectRef idx="0">
            <a:scrgbClr r="0" g="0" b="0"/>
          </a:effectRef>
          <a:fontRef idx="minor">
            <a:schemeClr val="lt1"/>
          </a:fontRef>
        </p:style>
        <p:txBody>
          <a:bodyPr/>
          <a:lstStyle/>
          <a:p>
            <a:r>
              <a:rPr lang="en-US" u="none" dirty="0">
                <a:solidFill>
                  <a:schemeClr val="tx1"/>
                </a:solidFill>
              </a:rPr>
              <a:t>Architectures of Convolutional Neural Networks </a:t>
            </a:r>
          </a:p>
        </p:txBody>
      </p:sp>
      <p:sp>
        <p:nvSpPr>
          <p:cNvPr id="27" name="Text Placeholder 26">
            <a:extLst>
              <a:ext uri="{FF2B5EF4-FFF2-40B4-BE49-F238E27FC236}">
                <a16:creationId xmlns:a16="http://schemas.microsoft.com/office/drawing/2014/main" id="{FCC97230-4D9F-4E0D-95FB-D87874402C58}"/>
              </a:ext>
            </a:extLst>
          </p:cNvPr>
          <p:cNvSpPr>
            <a:spLocks noGrp="1"/>
          </p:cNvSpPr>
          <p:nvPr>
            <p:ph type="body" sz="quarter" idx="25"/>
          </p:nvPr>
        </p:nvSpPr>
        <p:spPr>
          <a:xfrm>
            <a:off x="29385813" y="5394450"/>
            <a:ext cx="13576029" cy="754045"/>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solidFill>
                  <a:schemeClr val="tx1"/>
                </a:solidFill>
              </a:rPr>
              <a:t>Results</a:t>
            </a:r>
          </a:p>
        </p:txBody>
      </p:sp>
      <p:sp>
        <p:nvSpPr>
          <p:cNvPr id="28" name="Text Placeholder 27">
            <a:extLst>
              <a:ext uri="{FF2B5EF4-FFF2-40B4-BE49-F238E27FC236}">
                <a16:creationId xmlns:a16="http://schemas.microsoft.com/office/drawing/2014/main" id="{8535D7DA-68BD-4677-B43F-CD7DEF2A7BE0}"/>
              </a:ext>
            </a:extLst>
          </p:cNvPr>
          <p:cNvSpPr>
            <a:spLocks noGrp="1"/>
          </p:cNvSpPr>
          <p:nvPr>
            <p:ph type="body" sz="quarter" idx="26"/>
          </p:nvPr>
        </p:nvSpPr>
        <p:spPr>
          <a:xfrm>
            <a:off x="29395741" y="6295354"/>
            <a:ext cx="13576029" cy="846363"/>
          </a:xfrm>
        </p:spPr>
        <p:txBody>
          <a:bodyPr/>
          <a:lstStyle/>
          <a:p>
            <a:r>
              <a:rPr lang="en-US" dirty="0">
                <a:latin typeface="Arial" panose="020B0604020202020204" pitchFamily="34" charset="0"/>
                <a:cs typeface="Arial" panose="020B0604020202020204" pitchFamily="34" charset="0"/>
              </a:rPr>
              <a:t>Results are compared with other four CNNs. These CNNs are tested with two datasets.</a:t>
            </a:r>
          </a:p>
        </p:txBody>
      </p:sp>
      <p:sp>
        <p:nvSpPr>
          <p:cNvPr id="29" name="Text Placeholder 28">
            <a:extLst>
              <a:ext uri="{FF2B5EF4-FFF2-40B4-BE49-F238E27FC236}">
                <a16:creationId xmlns:a16="http://schemas.microsoft.com/office/drawing/2014/main" id="{ED3E2DEC-01D3-40D6-929D-C2C167FFB203}"/>
              </a:ext>
            </a:extLst>
          </p:cNvPr>
          <p:cNvSpPr>
            <a:spLocks noGrp="1"/>
          </p:cNvSpPr>
          <p:nvPr>
            <p:ph type="body" sz="quarter" idx="27"/>
          </p:nvPr>
        </p:nvSpPr>
        <p:spPr>
          <a:xfrm>
            <a:off x="29415481" y="25629716"/>
            <a:ext cx="13576029" cy="754045"/>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t>Conclusions and Future Work</a:t>
            </a:r>
          </a:p>
        </p:txBody>
      </p:sp>
      <p:sp>
        <p:nvSpPr>
          <p:cNvPr id="30" name="Text Placeholder 29">
            <a:extLst>
              <a:ext uri="{FF2B5EF4-FFF2-40B4-BE49-F238E27FC236}">
                <a16:creationId xmlns:a16="http://schemas.microsoft.com/office/drawing/2014/main" id="{5551C464-8E5E-4F94-8404-B9B1A5A1961F}"/>
              </a:ext>
            </a:extLst>
          </p:cNvPr>
          <p:cNvSpPr>
            <a:spLocks noGrp="1"/>
          </p:cNvSpPr>
          <p:nvPr>
            <p:ph type="body" sz="quarter" idx="28"/>
          </p:nvPr>
        </p:nvSpPr>
        <p:spPr>
          <a:xfrm>
            <a:off x="29357651" y="26493610"/>
            <a:ext cx="13581061" cy="2077470"/>
          </a:xfrm>
        </p:spPr>
        <p:txBody>
          <a:bodyPr/>
          <a:lstStyle/>
          <a:p>
            <a:r>
              <a:rPr lang="en-US" dirty="0">
                <a:latin typeface="Arial" panose="020B0604020202020204" pitchFamily="34" charset="0"/>
                <a:cs typeface="Arial" panose="020B0604020202020204" pitchFamily="34" charset="0"/>
              </a:rPr>
              <a:t>The surge of deep learning over the last years is to a great extent due to the strides it has enabled in the field of computer vision.</a:t>
            </a:r>
          </a:p>
          <a:p>
            <a:r>
              <a:rPr lang="en-US" dirty="0">
                <a:latin typeface="Arial" panose="020B0604020202020204" pitchFamily="34" charset="0"/>
                <a:cs typeface="Arial" panose="020B0604020202020204" pitchFamily="34" charset="0"/>
              </a:rPr>
              <a:t>We will build content based retrieval system that will act as a image search engine that perform classification from a search query and perform </a:t>
            </a:r>
          </a:p>
        </p:txBody>
      </p:sp>
      <p:sp>
        <p:nvSpPr>
          <p:cNvPr id="31" name="Text Placeholder 30">
            <a:extLst>
              <a:ext uri="{FF2B5EF4-FFF2-40B4-BE49-F238E27FC236}">
                <a16:creationId xmlns:a16="http://schemas.microsoft.com/office/drawing/2014/main" id="{E27CDB8B-EA3C-4CA7-83D9-475E63CC42B3}"/>
              </a:ext>
            </a:extLst>
          </p:cNvPr>
          <p:cNvSpPr>
            <a:spLocks noGrp="1"/>
          </p:cNvSpPr>
          <p:nvPr>
            <p:ph type="body" sz="quarter" idx="29"/>
          </p:nvPr>
        </p:nvSpPr>
        <p:spPr>
          <a:xfrm>
            <a:off x="29386993" y="28570743"/>
            <a:ext cx="13571534" cy="754045"/>
          </a:xfrm>
          <a:noFill/>
          <a:ln>
            <a:noFill/>
          </a:ln>
        </p:spPr>
        <p:style>
          <a:lnRef idx="0">
            <a:scrgbClr r="0" g="0" b="0"/>
          </a:lnRef>
          <a:fillRef idx="0">
            <a:scrgbClr r="0" g="0" b="0"/>
          </a:fillRef>
          <a:effectRef idx="0">
            <a:scrgbClr r="0" g="0" b="0"/>
          </a:effectRef>
          <a:fontRef idx="minor">
            <a:schemeClr val="lt1"/>
          </a:fontRef>
        </p:style>
        <p:txBody>
          <a:bodyPr/>
          <a:lstStyle/>
          <a:p>
            <a:r>
              <a:rPr lang="en-US" u="none" dirty="0"/>
              <a:t>References and Acknowledgements</a:t>
            </a:r>
          </a:p>
        </p:txBody>
      </p:sp>
      <p:sp>
        <p:nvSpPr>
          <p:cNvPr id="32" name="Text Placeholder 31">
            <a:extLst>
              <a:ext uri="{FF2B5EF4-FFF2-40B4-BE49-F238E27FC236}">
                <a16:creationId xmlns:a16="http://schemas.microsoft.com/office/drawing/2014/main" id="{F6A0534A-78C8-4616-9B8B-9441D995A47A}"/>
              </a:ext>
            </a:extLst>
          </p:cNvPr>
          <p:cNvSpPr>
            <a:spLocks noGrp="1"/>
          </p:cNvSpPr>
          <p:nvPr>
            <p:ph type="body" sz="quarter" idx="30"/>
          </p:nvPr>
        </p:nvSpPr>
        <p:spPr>
          <a:xfrm>
            <a:off x="29385813" y="29209715"/>
            <a:ext cx="13581061" cy="3287031"/>
          </a:xfrm>
        </p:spPr>
        <p:txBody>
          <a:bodyPr/>
          <a:lstStyle/>
          <a:p>
            <a:pPr>
              <a:buFont typeface="Arial" panose="020B0604020202020204" pitchFamily="34" charset="0"/>
              <a:buChar char="•"/>
              <a:defRPr/>
            </a:pPr>
            <a:r>
              <a:rPr lang="en-US" sz="2400" dirty="0">
                <a:latin typeface="Arial" panose="020B0604020202020204" pitchFamily="34" charset="0"/>
                <a:cs typeface="Arial" panose="020B0604020202020204" pitchFamily="34" charset="0"/>
              </a:rPr>
              <a:t>Rahman, M., </a:t>
            </a:r>
            <a:r>
              <a:rPr lang="en-US" sz="2400" dirty="0" err="1">
                <a:latin typeface="Arial" panose="020B0604020202020204" pitchFamily="34" charset="0"/>
                <a:cs typeface="Arial" panose="020B0604020202020204" pitchFamily="34" charset="0"/>
              </a:rPr>
              <a:t>Antani</a:t>
            </a:r>
            <a:r>
              <a:rPr lang="en-US" sz="2400" dirty="0">
                <a:latin typeface="Arial" panose="020B0604020202020204" pitchFamily="34" charset="0"/>
                <a:cs typeface="Arial" panose="020B0604020202020204" pitchFamily="34" charset="0"/>
              </a:rPr>
              <a:t>, S. K., &amp; </a:t>
            </a:r>
            <a:r>
              <a:rPr lang="en-US" sz="2400" dirty="0" err="1">
                <a:latin typeface="Arial" panose="020B0604020202020204" pitchFamily="34" charset="0"/>
                <a:cs typeface="Arial" panose="020B0604020202020204" pitchFamily="34" charset="0"/>
              </a:rPr>
              <a:t>Thoma</a:t>
            </a:r>
            <a:r>
              <a:rPr lang="en-US" sz="2400" dirty="0">
                <a:latin typeface="Arial" panose="020B0604020202020204" pitchFamily="34" charset="0"/>
                <a:cs typeface="Arial" panose="020B0604020202020204" pitchFamily="34" charset="0"/>
              </a:rPr>
              <a:t>, G. R. (2010). A classification-driven similarity matching framework for retrieval of biomedical images. </a:t>
            </a:r>
            <a:r>
              <a:rPr lang="en-US" sz="2400" i="1" dirty="0">
                <a:latin typeface="Arial" panose="020B0604020202020204" pitchFamily="34" charset="0"/>
                <a:cs typeface="Arial" panose="020B0604020202020204" pitchFamily="34" charset="0"/>
              </a:rPr>
              <a:t>2010 Proceedings of the International Conference on Multimedia Information Retrieval, </a:t>
            </a:r>
            <a:r>
              <a:rPr lang="en-US" sz="2400" dirty="0">
                <a:latin typeface="Arial" panose="020B0604020202020204" pitchFamily="34" charset="0"/>
                <a:cs typeface="Arial" panose="020B0604020202020204" pitchFamily="34" charset="0"/>
              </a:rPr>
              <a:t>147-154.</a:t>
            </a:r>
          </a:p>
          <a:p>
            <a:pPr>
              <a:buFont typeface="Arial" panose="020B0604020202020204" pitchFamily="34" charset="0"/>
              <a:buChar char="•"/>
              <a:defRPr/>
            </a:pPr>
            <a:r>
              <a:rPr lang="en-US" sz="2400" dirty="0" err="1">
                <a:latin typeface="Arial" panose="020B0604020202020204" pitchFamily="34" charset="0"/>
                <a:cs typeface="Arial" panose="020B0604020202020204" pitchFamily="34" charset="0"/>
              </a:rPr>
              <a:t>Simonyan</a:t>
            </a:r>
            <a:r>
              <a:rPr lang="en-US" sz="2400" dirty="0">
                <a:latin typeface="Arial" panose="020B0604020202020204" pitchFamily="34" charset="0"/>
                <a:cs typeface="Arial" panose="020B0604020202020204" pitchFamily="34" charset="0"/>
              </a:rPr>
              <a:t>, K., &amp; Zisserman, A. (2014). </a:t>
            </a:r>
            <a:r>
              <a:rPr lang="en-US" sz="2400" i="1" dirty="0">
                <a:latin typeface="Arial" panose="020B0604020202020204" pitchFamily="34" charset="0"/>
                <a:cs typeface="Arial" panose="020B0604020202020204" pitchFamily="34" charset="0"/>
              </a:rPr>
              <a:t>Very Deep Convolutional Networks for Large-Scale Image </a:t>
            </a:r>
            <a:r>
              <a:rPr lang="en-US" sz="2400" i="1" dirty="0" err="1">
                <a:latin typeface="Arial" panose="020B0604020202020204" pitchFamily="34" charset="0"/>
                <a:cs typeface="Arial" panose="020B0604020202020204" pitchFamily="34" charset="0"/>
              </a:rPr>
              <a:t>Recognition,Abs</a:t>
            </a:r>
            <a:r>
              <a:rPr lang="en-US" sz="2400" i="1" dirty="0">
                <a:latin typeface="Arial" panose="020B0604020202020204" pitchFamily="34" charset="0"/>
                <a:cs typeface="Arial" panose="020B0604020202020204" pitchFamily="34" charset="0"/>
              </a:rPr>
              <a:t>/1409.1556</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http://arxiv.org/abs/1409.1556</a:t>
            </a:r>
            <a:r>
              <a:rPr lang="en-US" sz="2400" dirty="0">
                <a:latin typeface="Arial" panose="020B0604020202020204" pitchFamily="34" charset="0"/>
                <a:cs typeface="Arial" panose="020B0604020202020204" pitchFamily="34" charset="0"/>
              </a:rPr>
              <a:t> (accessed 26 August 2018)</a:t>
            </a:r>
          </a:p>
          <a:p>
            <a:pPr>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endParaRPr lang="en-US" dirty="0"/>
          </a:p>
        </p:txBody>
      </p:sp>
      <p:sp>
        <p:nvSpPr>
          <p:cNvPr id="33" name="Text Placeholder 32">
            <a:extLst>
              <a:ext uri="{FF2B5EF4-FFF2-40B4-BE49-F238E27FC236}">
                <a16:creationId xmlns:a16="http://schemas.microsoft.com/office/drawing/2014/main" id="{779DADDC-23C8-4685-8D1C-A4D8814FD015}"/>
              </a:ext>
            </a:extLst>
          </p:cNvPr>
          <p:cNvSpPr>
            <a:spLocks noGrp="1"/>
          </p:cNvSpPr>
          <p:nvPr>
            <p:ph type="body" sz="quarter" idx="150"/>
          </p:nvPr>
        </p:nvSpPr>
        <p:spPr>
          <a:xfrm>
            <a:off x="5972421" y="3380560"/>
            <a:ext cx="31998968" cy="764892"/>
          </a:xfrm>
        </p:spPr>
        <p:txBody>
          <a:bodyPr>
            <a:normAutofit lnSpcReduction="10000"/>
          </a:bodyPr>
          <a:lstStyle/>
          <a:p>
            <a:r>
              <a:rPr lang="en-US" sz="4800" dirty="0">
                <a:solidFill>
                  <a:schemeClr val="accent2">
                    <a:lumMod val="75000"/>
                  </a:schemeClr>
                </a:solidFill>
              </a:rPr>
              <a:t>Computer Science Department, Morgan State University, Baltimore, Maryland</a:t>
            </a:r>
          </a:p>
        </p:txBody>
      </p:sp>
      <p:sp>
        <p:nvSpPr>
          <p:cNvPr id="34" name="Text Placeholder 33">
            <a:extLst>
              <a:ext uri="{FF2B5EF4-FFF2-40B4-BE49-F238E27FC236}">
                <a16:creationId xmlns:a16="http://schemas.microsoft.com/office/drawing/2014/main" id="{0D60B048-873C-416C-B039-C5FEC4C09140}"/>
              </a:ext>
            </a:extLst>
          </p:cNvPr>
          <p:cNvSpPr>
            <a:spLocks noGrp="1"/>
          </p:cNvSpPr>
          <p:nvPr>
            <p:ph type="body" sz="quarter" idx="151"/>
          </p:nvPr>
        </p:nvSpPr>
        <p:spPr>
          <a:xfrm>
            <a:off x="5932592" y="2428207"/>
            <a:ext cx="31998968" cy="843631"/>
          </a:xfrm>
        </p:spPr>
        <p:txBody>
          <a:bodyPr>
            <a:normAutofit/>
          </a:bodyPr>
          <a:lstStyle/>
          <a:p>
            <a:r>
              <a:rPr lang="en-US" sz="4800" dirty="0"/>
              <a:t>Jose Dixon, Mahmudur Rahman, </a:t>
            </a:r>
            <a:r>
              <a:rPr lang="en-US" sz="4800" dirty="0" err="1"/>
              <a:t>Ph.D</a:t>
            </a:r>
            <a:r>
              <a:rPr lang="en-US" sz="4800" dirty="0"/>
              <a:t> (Mentor)</a:t>
            </a:r>
          </a:p>
        </p:txBody>
      </p:sp>
      <p:sp>
        <p:nvSpPr>
          <p:cNvPr id="35" name="Text Placeholder 34">
            <a:extLst>
              <a:ext uri="{FF2B5EF4-FFF2-40B4-BE49-F238E27FC236}">
                <a16:creationId xmlns:a16="http://schemas.microsoft.com/office/drawing/2014/main" id="{B282630D-18E1-43FE-83E0-96AD9F491F73}"/>
              </a:ext>
            </a:extLst>
          </p:cNvPr>
          <p:cNvSpPr>
            <a:spLocks noGrp="1"/>
          </p:cNvSpPr>
          <p:nvPr>
            <p:ph type="body" sz="quarter" idx="153"/>
          </p:nvPr>
        </p:nvSpPr>
        <p:spPr>
          <a:xfrm>
            <a:off x="5932593" y="465813"/>
            <a:ext cx="31998968" cy="1528661"/>
          </a:xfrm>
        </p:spPr>
        <p:txBody>
          <a:bodyPr>
            <a:normAutofit fontScale="25000" lnSpcReduction="20000"/>
          </a:bodyPr>
          <a:lstStyle/>
          <a:p>
            <a:r>
              <a:rPr lang="en-US" sz="24000" dirty="0"/>
              <a:t>Biomedical Image Region of Interests Detection Based Transfer Learning and Deep Feature Extraction and Classification</a:t>
            </a:r>
          </a:p>
          <a:p>
            <a:endParaRPr lang="en-US" dirty="0"/>
          </a:p>
        </p:txBody>
      </p:sp>
      <p:pic>
        <p:nvPicPr>
          <p:cNvPr id="36" name="Picture 35">
            <a:extLst>
              <a:ext uri="{FF2B5EF4-FFF2-40B4-BE49-F238E27FC236}">
                <a16:creationId xmlns:a16="http://schemas.microsoft.com/office/drawing/2014/main" id="{48A32C3D-F4E7-43BC-BC41-C27E06CAA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1746" y="8910202"/>
            <a:ext cx="1369411" cy="1515609"/>
          </a:xfrm>
          <a:prstGeom prst="rect">
            <a:avLst/>
          </a:prstGeom>
        </p:spPr>
      </p:pic>
      <p:sp>
        <p:nvSpPr>
          <p:cNvPr id="39" name="Text Placeholder 18">
            <a:extLst>
              <a:ext uri="{FF2B5EF4-FFF2-40B4-BE49-F238E27FC236}">
                <a16:creationId xmlns:a16="http://schemas.microsoft.com/office/drawing/2014/main" id="{2653D990-2302-401A-B187-D831E10C2600}"/>
              </a:ext>
            </a:extLst>
          </p:cNvPr>
          <p:cNvSpPr txBox="1">
            <a:spLocks/>
          </p:cNvSpPr>
          <p:nvPr/>
        </p:nvSpPr>
        <p:spPr>
          <a:xfrm>
            <a:off x="980697" y="11711912"/>
            <a:ext cx="13611020" cy="323163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In deep learning (DL), Convolutional Neural Networks have emerged as a particularly powerful tool by both providing outstanding performances in conventional tasks and allowing a wide variety of unprecedented applications in computer vision. </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CNNs are designed to recognize visual patterns directly from pixel images with minimal preprocessing. Using a pre-trained CNN as a feature extractor also provides an alternative to the handcrafted features that are not manually engineered from raw pixel data in general machine learning classifiers. </a:t>
            </a:r>
          </a:p>
        </p:txBody>
      </p:sp>
      <p:sp>
        <p:nvSpPr>
          <p:cNvPr id="40" name="Text Placeholder 3">
            <a:extLst>
              <a:ext uri="{FF2B5EF4-FFF2-40B4-BE49-F238E27FC236}">
                <a16:creationId xmlns:a16="http://schemas.microsoft.com/office/drawing/2014/main" id="{B0D2782D-3034-45CD-B16A-4B2DB9328EAA}"/>
              </a:ext>
            </a:extLst>
          </p:cNvPr>
          <p:cNvSpPr txBox="1">
            <a:spLocks/>
          </p:cNvSpPr>
          <p:nvPr/>
        </p:nvSpPr>
        <p:spPr>
          <a:xfrm>
            <a:off x="942080" y="14834701"/>
            <a:ext cx="13553380" cy="754045"/>
          </a:xfrm>
          <a:prstGeom prst="rect">
            <a:avLst/>
          </a:prstGeom>
          <a:noFill/>
        </p:spPr>
        <p:style>
          <a:lnRef idx="0">
            <a:scrgbClr r="0" g="0" b="0"/>
          </a:lnRef>
          <a:fillRef idx="0">
            <a:scrgbClr r="0" g="0" b="0"/>
          </a:fillRef>
          <a:effectRef idx="0">
            <a:scrgbClr r="0" g="0" b="0"/>
          </a:effectRef>
          <a:fontRef idx="minor">
            <a:schemeClr val="lt1"/>
          </a:fontRef>
        </p:style>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lt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lt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9pPr>
          </a:lstStyle>
          <a:p>
            <a:r>
              <a:rPr lang="en-US" u="none" dirty="0">
                <a:solidFill>
                  <a:schemeClr val="tx1"/>
                </a:solidFill>
              </a:rPr>
              <a:t>Convolutional Neural Networks - Background and Building Blocks</a:t>
            </a:r>
          </a:p>
        </p:txBody>
      </p:sp>
      <p:pic>
        <p:nvPicPr>
          <p:cNvPr id="43" name="Picture 42">
            <a:extLst>
              <a:ext uri="{FF2B5EF4-FFF2-40B4-BE49-F238E27FC236}">
                <a16:creationId xmlns:a16="http://schemas.microsoft.com/office/drawing/2014/main" id="{8F08F19D-CF39-4079-9FCB-ECB32FB14C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0141" y="27279492"/>
            <a:ext cx="4663358" cy="2460368"/>
          </a:xfrm>
          <a:prstGeom prst="rect">
            <a:avLst/>
          </a:prstGeom>
        </p:spPr>
      </p:pic>
      <p:pic>
        <p:nvPicPr>
          <p:cNvPr id="44" name="Picture 43">
            <a:extLst>
              <a:ext uri="{FF2B5EF4-FFF2-40B4-BE49-F238E27FC236}">
                <a16:creationId xmlns:a16="http://schemas.microsoft.com/office/drawing/2014/main" id="{919DF7CE-ACB6-4E05-9CF5-F896E99DB9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1124" y="27312481"/>
            <a:ext cx="4909080" cy="1790808"/>
          </a:xfrm>
          <a:prstGeom prst="rect">
            <a:avLst/>
          </a:prstGeom>
        </p:spPr>
      </p:pic>
      <p:pic>
        <p:nvPicPr>
          <p:cNvPr id="45" name="Picture 44">
            <a:extLst>
              <a:ext uri="{FF2B5EF4-FFF2-40B4-BE49-F238E27FC236}">
                <a16:creationId xmlns:a16="http://schemas.microsoft.com/office/drawing/2014/main" id="{C6432BAD-6636-4D89-A26D-20131FF27E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1850" y="13511978"/>
            <a:ext cx="3895029" cy="1439567"/>
          </a:xfrm>
          <a:prstGeom prst="rect">
            <a:avLst/>
          </a:prstGeom>
        </p:spPr>
      </p:pic>
      <p:pic>
        <p:nvPicPr>
          <p:cNvPr id="46" name="Picture 45">
            <a:extLst>
              <a:ext uri="{FF2B5EF4-FFF2-40B4-BE49-F238E27FC236}">
                <a16:creationId xmlns:a16="http://schemas.microsoft.com/office/drawing/2014/main" id="{390A0001-6E83-43F1-A6CC-2CC078A650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39527" y="13377634"/>
            <a:ext cx="4981248" cy="1545422"/>
          </a:xfrm>
          <a:prstGeom prst="rect">
            <a:avLst/>
          </a:prstGeom>
        </p:spPr>
      </p:pic>
      <p:pic>
        <p:nvPicPr>
          <p:cNvPr id="47" name="Picture 46">
            <a:extLst>
              <a:ext uri="{FF2B5EF4-FFF2-40B4-BE49-F238E27FC236}">
                <a16:creationId xmlns:a16="http://schemas.microsoft.com/office/drawing/2014/main" id="{4C051905-46A7-4760-BD7A-D3C3B2EF47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71369" y="15483187"/>
            <a:ext cx="3895029" cy="1280160"/>
          </a:xfrm>
          <a:prstGeom prst="rect">
            <a:avLst/>
          </a:prstGeom>
        </p:spPr>
      </p:pic>
      <p:pic>
        <p:nvPicPr>
          <p:cNvPr id="48" name="Picture 47">
            <a:extLst>
              <a:ext uri="{FF2B5EF4-FFF2-40B4-BE49-F238E27FC236}">
                <a16:creationId xmlns:a16="http://schemas.microsoft.com/office/drawing/2014/main" id="{A8C89521-B54F-4BC1-B04E-6AFD2EBB24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191563" y="15546280"/>
            <a:ext cx="4412727" cy="1197010"/>
          </a:xfrm>
          <a:prstGeom prst="rect">
            <a:avLst/>
          </a:prstGeom>
        </p:spPr>
      </p:pic>
      <p:pic>
        <p:nvPicPr>
          <p:cNvPr id="49" name="Picture 48">
            <a:extLst>
              <a:ext uri="{FF2B5EF4-FFF2-40B4-BE49-F238E27FC236}">
                <a16:creationId xmlns:a16="http://schemas.microsoft.com/office/drawing/2014/main" id="{2AFD4FAB-4742-4055-AC7B-CDB633434C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739749" y="23821711"/>
            <a:ext cx="3816562" cy="2149874"/>
          </a:xfrm>
          <a:prstGeom prst="rect">
            <a:avLst/>
          </a:prstGeom>
        </p:spPr>
      </p:pic>
      <p:pic>
        <p:nvPicPr>
          <p:cNvPr id="52" name="Picture 51">
            <a:extLst>
              <a:ext uri="{FF2B5EF4-FFF2-40B4-BE49-F238E27FC236}">
                <a16:creationId xmlns:a16="http://schemas.microsoft.com/office/drawing/2014/main" id="{F50ABD60-F46A-4F32-A10B-6CAB60C940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845844" y="23917474"/>
            <a:ext cx="3388776" cy="1543050"/>
          </a:xfrm>
          <a:prstGeom prst="rect">
            <a:avLst/>
          </a:prstGeom>
        </p:spPr>
      </p:pic>
      <p:sp>
        <p:nvSpPr>
          <p:cNvPr id="54" name="Text Placeholder 6">
            <a:extLst>
              <a:ext uri="{FF2B5EF4-FFF2-40B4-BE49-F238E27FC236}">
                <a16:creationId xmlns:a16="http://schemas.microsoft.com/office/drawing/2014/main" id="{6D39F3A7-0E3E-43C6-BC40-7DAC817A2AD5}"/>
              </a:ext>
            </a:extLst>
          </p:cNvPr>
          <p:cNvSpPr txBox="1">
            <a:spLocks/>
          </p:cNvSpPr>
          <p:nvPr/>
        </p:nvSpPr>
        <p:spPr>
          <a:xfrm>
            <a:off x="29415481" y="6771705"/>
            <a:ext cx="1357153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solidFill>
                  <a:schemeClr val="accent6">
                    <a:lumMod val="75000"/>
                  </a:schemeClr>
                </a:solidFill>
                <a:latin typeface="Arial" panose="020B0604020202020204" pitchFamily="34" charset="0"/>
                <a:cs typeface="Arial" panose="020B0604020202020204" pitchFamily="34" charset="0"/>
              </a:rPr>
              <a:t> </a:t>
            </a:r>
          </a:p>
        </p:txBody>
      </p:sp>
      <p:pic>
        <p:nvPicPr>
          <p:cNvPr id="55" name="Picture 54">
            <a:extLst>
              <a:ext uri="{FF2B5EF4-FFF2-40B4-BE49-F238E27FC236}">
                <a16:creationId xmlns:a16="http://schemas.microsoft.com/office/drawing/2014/main" id="{04328869-ECBC-4029-B7AD-87C4239986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54029" y="7647748"/>
            <a:ext cx="4495238" cy="2304762"/>
          </a:xfrm>
          <a:prstGeom prst="rect">
            <a:avLst/>
          </a:prstGeom>
        </p:spPr>
      </p:pic>
      <p:pic>
        <p:nvPicPr>
          <p:cNvPr id="56" name="Picture 55">
            <a:extLst>
              <a:ext uri="{FF2B5EF4-FFF2-40B4-BE49-F238E27FC236}">
                <a16:creationId xmlns:a16="http://schemas.microsoft.com/office/drawing/2014/main" id="{4F2FD7D0-461E-41C8-8846-368C9DE942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050225" y="7660035"/>
            <a:ext cx="4869177" cy="8269160"/>
          </a:xfrm>
          <a:prstGeom prst="rect">
            <a:avLst/>
          </a:prstGeom>
        </p:spPr>
      </p:pic>
      <p:sp>
        <p:nvSpPr>
          <p:cNvPr id="57" name="Text Placeholder 23">
            <a:extLst>
              <a:ext uri="{FF2B5EF4-FFF2-40B4-BE49-F238E27FC236}">
                <a16:creationId xmlns:a16="http://schemas.microsoft.com/office/drawing/2014/main" id="{FA6064C1-C99A-4466-A69A-391F35C6DCF8}"/>
              </a:ext>
            </a:extLst>
          </p:cNvPr>
          <p:cNvSpPr txBox="1">
            <a:spLocks/>
          </p:cNvSpPr>
          <p:nvPr/>
        </p:nvSpPr>
        <p:spPr>
          <a:xfrm>
            <a:off x="15294502" y="27463027"/>
            <a:ext cx="13571534" cy="754045"/>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lt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lt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9pPr>
          </a:lstStyle>
          <a:p>
            <a:r>
              <a:rPr lang="en-US" u="none" dirty="0">
                <a:solidFill>
                  <a:schemeClr val="tx1"/>
                </a:solidFill>
              </a:rPr>
              <a:t>Dataset and Experiment</a:t>
            </a:r>
          </a:p>
        </p:txBody>
      </p:sp>
      <p:pic>
        <p:nvPicPr>
          <p:cNvPr id="58" name="Picture 57">
            <a:extLst>
              <a:ext uri="{FF2B5EF4-FFF2-40B4-BE49-F238E27FC236}">
                <a16:creationId xmlns:a16="http://schemas.microsoft.com/office/drawing/2014/main" id="{B9B40F0A-D2B4-46C1-96D2-0F118C6830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0236" y="263680"/>
            <a:ext cx="4260564" cy="4180114"/>
          </a:xfrm>
          <a:prstGeom prst="rect">
            <a:avLst/>
          </a:prstGeom>
        </p:spPr>
      </p:pic>
      <p:graphicFrame>
        <p:nvGraphicFramePr>
          <p:cNvPr id="59" name="Table 22">
            <a:extLst>
              <a:ext uri="{FF2B5EF4-FFF2-40B4-BE49-F238E27FC236}">
                <a16:creationId xmlns:a16="http://schemas.microsoft.com/office/drawing/2014/main" id="{33027178-C76D-4275-81D9-20E947CA6308}"/>
              </a:ext>
            </a:extLst>
          </p:cNvPr>
          <p:cNvGraphicFramePr>
            <a:graphicFrameLocks noGrp="1"/>
          </p:cNvGraphicFramePr>
          <p:nvPr>
            <p:extLst>
              <p:ext uri="{D42A27DB-BD31-4B8C-83A1-F6EECF244321}">
                <p14:modId xmlns:p14="http://schemas.microsoft.com/office/powerpoint/2010/main" val="1377608791"/>
              </p:ext>
            </p:extLst>
          </p:nvPr>
        </p:nvGraphicFramePr>
        <p:xfrm>
          <a:off x="29817660" y="16338803"/>
          <a:ext cx="12661042" cy="7223760"/>
        </p:xfrm>
        <a:graphic>
          <a:graphicData uri="http://schemas.openxmlformats.org/drawingml/2006/table">
            <a:tbl>
              <a:tblPr firstRow="1" bandRow="1">
                <a:tableStyleId>{5940675A-B579-460E-94D1-54222C63F5DA}</a:tableStyleId>
              </a:tblPr>
              <a:tblGrid>
                <a:gridCol w="2555818">
                  <a:extLst>
                    <a:ext uri="{9D8B030D-6E8A-4147-A177-3AD203B41FA5}">
                      <a16:colId xmlns:a16="http://schemas.microsoft.com/office/drawing/2014/main" val="844723938"/>
                    </a:ext>
                  </a:extLst>
                </a:gridCol>
                <a:gridCol w="2366286">
                  <a:extLst>
                    <a:ext uri="{9D8B030D-6E8A-4147-A177-3AD203B41FA5}">
                      <a16:colId xmlns:a16="http://schemas.microsoft.com/office/drawing/2014/main" val="1655734896"/>
                    </a:ext>
                  </a:extLst>
                </a:gridCol>
                <a:gridCol w="2341111">
                  <a:extLst>
                    <a:ext uri="{9D8B030D-6E8A-4147-A177-3AD203B41FA5}">
                      <a16:colId xmlns:a16="http://schemas.microsoft.com/office/drawing/2014/main" val="2397413600"/>
                    </a:ext>
                  </a:extLst>
                </a:gridCol>
                <a:gridCol w="2751249">
                  <a:extLst>
                    <a:ext uri="{9D8B030D-6E8A-4147-A177-3AD203B41FA5}">
                      <a16:colId xmlns:a16="http://schemas.microsoft.com/office/drawing/2014/main" val="4049465443"/>
                    </a:ext>
                  </a:extLst>
                </a:gridCol>
                <a:gridCol w="2646578">
                  <a:extLst>
                    <a:ext uri="{9D8B030D-6E8A-4147-A177-3AD203B41FA5}">
                      <a16:colId xmlns:a16="http://schemas.microsoft.com/office/drawing/2014/main" val="4050374054"/>
                    </a:ext>
                  </a:extLst>
                </a:gridCol>
              </a:tblGrid>
              <a:tr h="814787">
                <a:tc>
                  <a:txBody>
                    <a:bodyPr/>
                    <a:lstStyle/>
                    <a:p>
                      <a:r>
                        <a:rPr lang="en-US" sz="2400" b="1" dirty="0"/>
                        <a:t>CNN</a:t>
                      </a:r>
                    </a:p>
                  </a:txBody>
                  <a:tcPr/>
                </a:tc>
                <a:tc>
                  <a:txBody>
                    <a:bodyPr/>
                    <a:lstStyle/>
                    <a:p>
                      <a:r>
                        <a:rPr lang="en-US" sz="2400" b="1" dirty="0" err="1"/>
                        <a:t>VGGNet</a:t>
                      </a:r>
                      <a:endParaRPr lang="en-US" sz="2400" b="1" dirty="0"/>
                    </a:p>
                  </a:txBody>
                  <a:tcPr/>
                </a:tc>
                <a:tc>
                  <a:txBody>
                    <a:bodyPr/>
                    <a:lstStyle/>
                    <a:p>
                      <a:r>
                        <a:rPr lang="en-US" sz="2400" b="1" dirty="0" err="1"/>
                        <a:t>ResNet</a:t>
                      </a:r>
                      <a:endParaRPr lang="en-US" sz="2400" b="1" dirty="0"/>
                    </a:p>
                  </a:txBody>
                  <a:tcPr/>
                </a:tc>
                <a:tc>
                  <a:txBody>
                    <a:bodyPr/>
                    <a:lstStyle/>
                    <a:p>
                      <a:r>
                        <a:rPr lang="en-US" sz="2400" b="1" dirty="0" err="1"/>
                        <a:t>AlexNet</a:t>
                      </a:r>
                      <a:endParaRPr lang="en-US" sz="2400" b="1" dirty="0"/>
                    </a:p>
                  </a:txBody>
                  <a:tcPr/>
                </a:tc>
                <a:tc>
                  <a:txBody>
                    <a:bodyPr/>
                    <a:lstStyle/>
                    <a:p>
                      <a:r>
                        <a:rPr lang="en-US" sz="2400" b="1" dirty="0" err="1"/>
                        <a:t>GoogleNet</a:t>
                      </a:r>
                      <a:r>
                        <a:rPr lang="en-US" sz="2400" b="1" dirty="0"/>
                        <a:t> /</a:t>
                      </a:r>
                    </a:p>
                    <a:p>
                      <a:r>
                        <a:rPr lang="en-US" sz="2400" b="1" dirty="0"/>
                        <a:t>Inception v4</a:t>
                      </a:r>
                    </a:p>
                  </a:txBody>
                  <a:tcPr/>
                </a:tc>
                <a:extLst>
                  <a:ext uri="{0D108BD9-81ED-4DB2-BD59-A6C34878D82A}">
                    <a16:rowId xmlns:a16="http://schemas.microsoft.com/office/drawing/2014/main" val="2704032232"/>
                  </a:ext>
                </a:extLst>
              </a:tr>
              <a:tr h="767115">
                <a:tc>
                  <a:txBody>
                    <a:bodyPr/>
                    <a:lstStyle/>
                    <a:p>
                      <a:r>
                        <a:rPr lang="en-US" sz="2400" b="1" dirty="0"/>
                        <a:t>Precision</a:t>
                      </a:r>
                    </a:p>
                  </a:txBody>
                  <a:tcPr/>
                </a:tc>
                <a:tc>
                  <a:txBody>
                    <a:bodyPr/>
                    <a:lstStyle/>
                    <a:p>
                      <a:r>
                        <a:rPr lang="en-US" sz="2400" dirty="0"/>
                        <a:t>0.83 (CTC)</a:t>
                      </a:r>
                    </a:p>
                    <a:p>
                      <a:r>
                        <a:rPr lang="en-US" sz="2400" dirty="0"/>
                        <a:t>0.86 (MP60)</a:t>
                      </a:r>
                    </a:p>
                  </a:txBody>
                  <a:tcPr/>
                </a:tc>
                <a:tc>
                  <a:txBody>
                    <a:bodyPr/>
                    <a:lstStyle/>
                    <a:p>
                      <a:r>
                        <a:rPr lang="en-US" sz="2400" dirty="0"/>
                        <a:t>0.95 (CTC)</a:t>
                      </a:r>
                    </a:p>
                    <a:p>
                      <a:r>
                        <a:rPr lang="en-US" sz="2400" dirty="0"/>
                        <a:t>0.97 (MP60)</a:t>
                      </a:r>
                    </a:p>
                  </a:txBody>
                  <a:tcPr/>
                </a:tc>
                <a:tc>
                  <a:txBody>
                    <a:bodyPr/>
                    <a:lstStyle/>
                    <a:p>
                      <a:endParaRPr lang="en-US" sz="2400" dirty="0"/>
                    </a:p>
                  </a:txBody>
                  <a:tcPr/>
                </a:tc>
                <a:tc>
                  <a:txBody>
                    <a:bodyPr/>
                    <a:lstStyle/>
                    <a:p>
                      <a:endParaRPr lang="en-US" sz="2400"/>
                    </a:p>
                  </a:txBody>
                  <a:tcPr/>
                </a:tc>
                <a:extLst>
                  <a:ext uri="{0D108BD9-81ED-4DB2-BD59-A6C34878D82A}">
                    <a16:rowId xmlns:a16="http://schemas.microsoft.com/office/drawing/2014/main" val="1457143866"/>
                  </a:ext>
                </a:extLst>
              </a:tr>
              <a:tr h="767115">
                <a:tc>
                  <a:txBody>
                    <a:bodyPr/>
                    <a:lstStyle/>
                    <a:p>
                      <a:r>
                        <a:rPr lang="en-US" sz="2400" b="1" dirty="0"/>
                        <a:t>Recall</a:t>
                      </a:r>
                    </a:p>
                  </a:txBody>
                  <a:tcPr/>
                </a:tc>
                <a:tc>
                  <a:txBody>
                    <a:bodyPr/>
                    <a:lstStyle/>
                    <a:p>
                      <a:r>
                        <a:rPr lang="en-US" sz="2400" dirty="0"/>
                        <a:t>0.82 (CTC)</a:t>
                      </a:r>
                    </a:p>
                    <a:p>
                      <a:r>
                        <a:rPr lang="en-US" sz="2400" dirty="0"/>
                        <a:t>0.86 (MP60)</a:t>
                      </a:r>
                    </a:p>
                  </a:txBody>
                  <a:tcPr/>
                </a:tc>
                <a:tc>
                  <a:txBody>
                    <a:bodyPr/>
                    <a:lstStyle/>
                    <a:p>
                      <a:r>
                        <a:rPr lang="en-US" sz="2400" dirty="0"/>
                        <a:t>0.95 (CTC)</a:t>
                      </a:r>
                    </a:p>
                    <a:p>
                      <a:r>
                        <a:rPr lang="en-US" sz="2400" dirty="0"/>
                        <a:t>0.97 (MP60)</a:t>
                      </a:r>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val="2457182519"/>
                  </a:ext>
                </a:extLst>
              </a:tr>
              <a:tr h="767115">
                <a:tc>
                  <a:txBody>
                    <a:bodyPr/>
                    <a:lstStyle/>
                    <a:p>
                      <a:r>
                        <a:rPr lang="en-US" sz="2400" b="1" dirty="0"/>
                        <a:t>F1-Score </a:t>
                      </a:r>
                    </a:p>
                  </a:txBody>
                  <a:tcPr/>
                </a:tc>
                <a:tc>
                  <a:txBody>
                    <a:bodyPr/>
                    <a:lstStyle/>
                    <a:p>
                      <a:r>
                        <a:rPr lang="en-US" sz="2400" dirty="0"/>
                        <a:t>0.82 (CTC)</a:t>
                      </a:r>
                    </a:p>
                    <a:p>
                      <a:r>
                        <a:rPr lang="en-US" sz="2400" dirty="0"/>
                        <a:t>0.85 (MP60)</a:t>
                      </a:r>
                    </a:p>
                  </a:txBody>
                  <a:tcPr/>
                </a:tc>
                <a:tc>
                  <a:txBody>
                    <a:bodyPr/>
                    <a:lstStyle/>
                    <a:p>
                      <a:r>
                        <a:rPr lang="en-US" sz="2400" dirty="0"/>
                        <a:t>0.95 (CTC)</a:t>
                      </a:r>
                    </a:p>
                    <a:p>
                      <a:r>
                        <a:rPr lang="en-US" sz="2400" dirty="0"/>
                        <a:t>0.97 (MP60)</a:t>
                      </a:r>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3766790977"/>
                  </a:ext>
                </a:extLst>
              </a:tr>
              <a:tr h="767115">
                <a:tc>
                  <a:txBody>
                    <a:bodyPr/>
                    <a:lstStyle/>
                    <a:p>
                      <a:r>
                        <a:rPr lang="en-US" sz="2400" b="1" dirty="0"/>
                        <a:t>Accuracy</a:t>
                      </a:r>
                    </a:p>
                    <a:p>
                      <a:r>
                        <a:rPr lang="en-US" sz="2400" b="1" dirty="0"/>
                        <a:t>(with crops)</a:t>
                      </a:r>
                    </a:p>
                  </a:txBody>
                  <a:tcPr/>
                </a:tc>
                <a:tc>
                  <a:txBody>
                    <a:bodyPr/>
                    <a:lstStyle/>
                    <a:p>
                      <a:endParaRPr lang="en-US" sz="2400" dirty="0"/>
                    </a:p>
                  </a:txBody>
                  <a:tcPr/>
                </a:tc>
                <a:tc>
                  <a:txBody>
                    <a:bodyPr/>
                    <a:lstStyle/>
                    <a:p>
                      <a:endParaRPr lang="en-US" sz="2400"/>
                    </a:p>
                  </a:txBody>
                  <a:tcPr/>
                </a:tc>
                <a:tc>
                  <a:txBody>
                    <a:bodyPr/>
                    <a:lstStyle/>
                    <a:p>
                      <a:r>
                        <a:rPr lang="en-US" sz="2400" dirty="0"/>
                        <a:t>50.89% (CTC)</a:t>
                      </a:r>
                    </a:p>
                    <a:p>
                      <a:r>
                        <a:rPr lang="en-US" sz="2400" dirty="0"/>
                        <a:t>50.14% (MP60)</a:t>
                      </a:r>
                    </a:p>
                  </a:txBody>
                  <a:tcPr/>
                </a:tc>
                <a:tc>
                  <a:txBody>
                    <a:bodyPr/>
                    <a:lstStyle/>
                    <a:p>
                      <a:endParaRPr lang="en-US" sz="2400"/>
                    </a:p>
                  </a:txBody>
                  <a:tcPr/>
                </a:tc>
                <a:extLst>
                  <a:ext uri="{0D108BD9-81ED-4DB2-BD59-A6C34878D82A}">
                    <a16:rowId xmlns:a16="http://schemas.microsoft.com/office/drawing/2014/main" val="339999468"/>
                  </a:ext>
                </a:extLst>
              </a:tr>
              <a:tr h="767115">
                <a:tc>
                  <a:txBody>
                    <a:bodyPr/>
                    <a:lstStyle/>
                    <a:p>
                      <a:r>
                        <a:rPr lang="en-US" sz="2400" b="1" dirty="0"/>
                        <a:t>Accuracy</a:t>
                      </a:r>
                    </a:p>
                    <a:p>
                      <a:r>
                        <a:rPr lang="en-US" sz="2400" b="1" dirty="0"/>
                        <a:t>(no crops)</a:t>
                      </a:r>
                    </a:p>
                  </a:txBody>
                  <a:tcPr/>
                </a:tc>
                <a:tc>
                  <a:txBody>
                    <a:bodyPr/>
                    <a:lstStyle/>
                    <a:p>
                      <a:endParaRPr lang="en-US" sz="2400"/>
                    </a:p>
                  </a:txBody>
                  <a:tcPr/>
                </a:tc>
                <a:tc>
                  <a:txBody>
                    <a:bodyPr/>
                    <a:lstStyle/>
                    <a:p>
                      <a:endParaRPr lang="en-US" sz="2400"/>
                    </a:p>
                  </a:txBody>
                  <a:tcPr/>
                </a:tc>
                <a:tc>
                  <a:txBody>
                    <a:bodyPr/>
                    <a:lstStyle/>
                    <a:p>
                      <a:r>
                        <a:rPr lang="en-US" sz="2400" dirty="0"/>
                        <a:t>44.64% (CTC)</a:t>
                      </a:r>
                    </a:p>
                    <a:p>
                      <a:r>
                        <a:rPr lang="en-US" sz="2400" dirty="0"/>
                        <a:t>45.17% (MP60)</a:t>
                      </a:r>
                    </a:p>
                  </a:txBody>
                  <a:tcPr/>
                </a:tc>
                <a:tc>
                  <a:txBody>
                    <a:bodyPr/>
                    <a:lstStyle/>
                    <a:p>
                      <a:endParaRPr lang="en-US" sz="2400"/>
                    </a:p>
                  </a:txBody>
                  <a:tcPr/>
                </a:tc>
                <a:extLst>
                  <a:ext uri="{0D108BD9-81ED-4DB2-BD59-A6C34878D82A}">
                    <a16:rowId xmlns:a16="http://schemas.microsoft.com/office/drawing/2014/main" val="381004298"/>
                  </a:ext>
                </a:extLst>
              </a:tr>
              <a:tr h="2130874">
                <a:tc>
                  <a:txBody>
                    <a:bodyPr/>
                    <a:lstStyle/>
                    <a:p>
                      <a:r>
                        <a:rPr lang="en-US" sz="2400" b="1" dirty="0"/>
                        <a:t>Rank-1 and </a:t>
                      </a:r>
                    </a:p>
                    <a:p>
                      <a:r>
                        <a:rPr lang="en-US" sz="2400" b="1" dirty="0"/>
                        <a:t>Rank-5</a:t>
                      </a:r>
                    </a:p>
                    <a:p>
                      <a:endParaRPr lang="en-US" sz="2400" b="1" dirty="0"/>
                    </a:p>
                  </a:txBody>
                  <a:tcPr/>
                </a:tc>
                <a:tc>
                  <a:txBody>
                    <a:bodyPr/>
                    <a:lstStyle/>
                    <a:p>
                      <a:endParaRPr lang="en-US" sz="2400"/>
                    </a:p>
                  </a:txBody>
                  <a:tcPr/>
                </a:tc>
                <a:tc>
                  <a:txBody>
                    <a:bodyPr/>
                    <a:lstStyle/>
                    <a:p>
                      <a:endParaRPr lang="en-US" sz="2400" dirty="0"/>
                    </a:p>
                  </a:txBody>
                  <a:tcPr/>
                </a:tc>
                <a:tc>
                  <a:txBody>
                    <a:bodyPr/>
                    <a:lstStyle/>
                    <a:p>
                      <a:endParaRPr lang="en-US" sz="2400" dirty="0"/>
                    </a:p>
                  </a:txBody>
                  <a:tcPr/>
                </a:tc>
                <a:tc>
                  <a:txBody>
                    <a:bodyPr/>
                    <a:lstStyle/>
                    <a:p>
                      <a:r>
                        <a:rPr lang="en-US" sz="2400" u="sng" dirty="0"/>
                        <a:t>CTC</a:t>
                      </a:r>
                    </a:p>
                    <a:p>
                      <a:r>
                        <a:rPr lang="en-US" sz="2400" u="none" dirty="0"/>
                        <a:t>R-1: 77.5%</a:t>
                      </a:r>
                    </a:p>
                    <a:p>
                      <a:r>
                        <a:rPr lang="en-US" sz="2400" u="none" dirty="0"/>
                        <a:t>R-5: 100%</a:t>
                      </a:r>
                    </a:p>
                    <a:p>
                      <a:r>
                        <a:rPr lang="en-US" sz="2400" u="sng" dirty="0"/>
                        <a:t>MP60</a:t>
                      </a:r>
                    </a:p>
                    <a:p>
                      <a:r>
                        <a:rPr lang="en-US" sz="2400" dirty="0"/>
                        <a:t>R-1-: 72%</a:t>
                      </a:r>
                    </a:p>
                    <a:p>
                      <a:r>
                        <a:rPr lang="en-US" sz="2400" dirty="0"/>
                        <a:t>R=5: 93%</a:t>
                      </a:r>
                    </a:p>
                  </a:txBody>
                  <a:tcPr/>
                </a:tc>
                <a:extLst>
                  <a:ext uri="{0D108BD9-81ED-4DB2-BD59-A6C34878D82A}">
                    <a16:rowId xmlns:a16="http://schemas.microsoft.com/office/drawing/2014/main" val="2553604324"/>
                  </a:ext>
                </a:extLst>
              </a:tr>
            </a:tbl>
          </a:graphicData>
        </a:graphic>
      </p:graphicFrame>
      <p:pic>
        <p:nvPicPr>
          <p:cNvPr id="65" name="Picture 64">
            <a:extLst>
              <a:ext uri="{FF2B5EF4-FFF2-40B4-BE49-F238E27FC236}">
                <a16:creationId xmlns:a16="http://schemas.microsoft.com/office/drawing/2014/main" id="{EB81A584-3484-422F-95DC-02132C07F7C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810525" y="23564633"/>
            <a:ext cx="4307398" cy="2950518"/>
          </a:xfrm>
          <a:prstGeom prst="rect">
            <a:avLst/>
          </a:prstGeom>
        </p:spPr>
      </p:pic>
      <p:sp>
        <p:nvSpPr>
          <p:cNvPr id="68" name="Text Placeholder 23">
            <a:extLst>
              <a:ext uri="{FF2B5EF4-FFF2-40B4-BE49-F238E27FC236}">
                <a16:creationId xmlns:a16="http://schemas.microsoft.com/office/drawing/2014/main" id="{4FB88E66-2D0A-469B-8F8A-E7B7C66FB592}"/>
              </a:ext>
            </a:extLst>
          </p:cNvPr>
          <p:cNvSpPr txBox="1">
            <a:spLocks/>
          </p:cNvSpPr>
          <p:nvPr/>
        </p:nvSpPr>
        <p:spPr>
          <a:xfrm>
            <a:off x="15421364" y="30101928"/>
            <a:ext cx="8599092" cy="56937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lt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lt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lt1"/>
                </a:solidFill>
                <a:latin typeface="+mn-lt"/>
                <a:ea typeface="+mn-ea"/>
                <a:cs typeface="+mn-cs"/>
              </a:defRPr>
            </a:lvl9pPr>
          </a:lstStyle>
          <a:p>
            <a:r>
              <a:rPr lang="en-US" sz="2500" b="0" u="none" dirty="0"/>
              <a:t>. </a:t>
            </a:r>
            <a:endParaRPr lang="en-US" sz="2500" u="none" dirty="0"/>
          </a:p>
        </p:txBody>
      </p:sp>
      <p:pic>
        <p:nvPicPr>
          <p:cNvPr id="69" name="Picture 68" descr="A close up of a person&#10;&#10;Description automatically generated">
            <a:extLst>
              <a:ext uri="{FF2B5EF4-FFF2-40B4-BE49-F238E27FC236}">
                <a16:creationId xmlns:a16="http://schemas.microsoft.com/office/drawing/2014/main" id="{C778F62F-71B6-4694-B083-05C48F5E558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453242" y="28569635"/>
            <a:ext cx="640080" cy="640080"/>
          </a:xfrm>
          <a:prstGeom prst="rect">
            <a:avLst/>
          </a:prstGeom>
        </p:spPr>
      </p:pic>
      <p:pic>
        <p:nvPicPr>
          <p:cNvPr id="70" name="Picture 69" descr="A close up of a persons face&#10;&#10;Description automatically generated">
            <a:extLst>
              <a:ext uri="{FF2B5EF4-FFF2-40B4-BE49-F238E27FC236}">
                <a16:creationId xmlns:a16="http://schemas.microsoft.com/office/drawing/2014/main" id="{827AF2D4-4E1A-46DF-ACA7-0A4279C46B5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397926" y="28537181"/>
            <a:ext cx="640080" cy="640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1" name="Picture 70">
            <a:extLst>
              <a:ext uri="{FF2B5EF4-FFF2-40B4-BE49-F238E27FC236}">
                <a16:creationId xmlns:a16="http://schemas.microsoft.com/office/drawing/2014/main" id="{0A313F09-A350-4EC7-9B53-A85D8712A2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430889" y="28548156"/>
            <a:ext cx="640080" cy="640080"/>
          </a:xfrm>
          <a:prstGeom prst="rect">
            <a:avLst/>
          </a:prstGeom>
        </p:spPr>
      </p:pic>
      <p:pic>
        <p:nvPicPr>
          <p:cNvPr id="72" name="Picture 71" descr="A picture containing animal&#10;&#10;Description automatically generated">
            <a:extLst>
              <a:ext uri="{FF2B5EF4-FFF2-40B4-BE49-F238E27FC236}">
                <a16:creationId xmlns:a16="http://schemas.microsoft.com/office/drawing/2014/main" id="{86CC362F-FA4A-43F6-8D53-D6F64E22563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421956" y="28494384"/>
            <a:ext cx="640080" cy="640080"/>
          </a:xfrm>
          <a:prstGeom prst="rect">
            <a:avLst/>
          </a:prstGeom>
        </p:spPr>
      </p:pic>
      <p:sp>
        <p:nvSpPr>
          <p:cNvPr id="74" name="Rectangle 73">
            <a:extLst>
              <a:ext uri="{FF2B5EF4-FFF2-40B4-BE49-F238E27FC236}">
                <a16:creationId xmlns:a16="http://schemas.microsoft.com/office/drawing/2014/main" id="{D960C86B-E433-4BD6-AA9F-0CA88E682EFC}"/>
              </a:ext>
            </a:extLst>
          </p:cNvPr>
          <p:cNvSpPr/>
          <p:nvPr/>
        </p:nvSpPr>
        <p:spPr>
          <a:xfrm>
            <a:off x="24053315" y="29301768"/>
            <a:ext cx="4682885" cy="477054"/>
          </a:xfrm>
          <a:prstGeom prst="rect">
            <a:avLst/>
          </a:prstGeom>
        </p:spPr>
        <p:txBody>
          <a:bodyPr wrap="none">
            <a:spAutoFit/>
          </a:bodyPr>
          <a:lstStyle/>
          <a:p>
            <a:r>
              <a:rPr lang="en-US" sz="2500" dirty="0">
                <a:solidFill>
                  <a:schemeClr val="accent5">
                    <a:lumMod val="50000"/>
                  </a:schemeClr>
                </a:solidFill>
              </a:rPr>
              <a:t>Images of </a:t>
            </a:r>
            <a:r>
              <a:rPr lang="en-US" sz="2500" dirty="0" err="1">
                <a:solidFill>
                  <a:schemeClr val="accent5">
                    <a:lumMod val="50000"/>
                  </a:schemeClr>
                </a:solidFill>
              </a:rPr>
              <a:t>CT_Chest_Patch</a:t>
            </a:r>
            <a:r>
              <a:rPr lang="en-US" sz="2500" dirty="0">
                <a:solidFill>
                  <a:schemeClr val="accent5">
                    <a:lumMod val="50000"/>
                  </a:schemeClr>
                </a:solidFill>
              </a:rPr>
              <a:t> Dataset</a:t>
            </a:r>
          </a:p>
        </p:txBody>
      </p:sp>
      <p:pic>
        <p:nvPicPr>
          <p:cNvPr id="75" name="Picture 74" descr="A picture containing outdoor, animal&#10;&#10;Description automatically generated">
            <a:extLst>
              <a:ext uri="{FF2B5EF4-FFF2-40B4-BE49-F238E27FC236}">
                <a16:creationId xmlns:a16="http://schemas.microsoft.com/office/drawing/2014/main" id="{E51B769F-C462-4C03-916B-3060A84B13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524471" y="30170153"/>
            <a:ext cx="640080" cy="640080"/>
          </a:xfrm>
          <a:prstGeom prst="rect">
            <a:avLst/>
          </a:prstGeom>
        </p:spPr>
      </p:pic>
      <p:pic>
        <p:nvPicPr>
          <p:cNvPr id="76" name="Picture 75" descr="A blurry picture&#10;&#10;Description automatically generated">
            <a:extLst>
              <a:ext uri="{FF2B5EF4-FFF2-40B4-BE49-F238E27FC236}">
                <a16:creationId xmlns:a16="http://schemas.microsoft.com/office/drawing/2014/main" id="{960A146E-585B-4199-B137-5C2C5C62BB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456984" y="30216774"/>
            <a:ext cx="640080" cy="640080"/>
          </a:xfrm>
          <a:prstGeom prst="rect">
            <a:avLst/>
          </a:prstGeom>
        </p:spPr>
      </p:pic>
      <p:pic>
        <p:nvPicPr>
          <p:cNvPr id="77" name="Picture 76">
            <a:extLst>
              <a:ext uri="{FF2B5EF4-FFF2-40B4-BE49-F238E27FC236}">
                <a16:creationId xmlns:a16="http://schemas.microsoft.com/office/drawing/2014/main" id="{269A2A74-5B88-42F3-9FED-D635E2D90CB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6410969" y="30154421"/>
            <a:ext cx="640080" cy="640080"/>
          </a:xfrm>
          <a:prstGeom prst="rect">
            <a:avLst/>
          </a:prstGeom>
        </p:spPr>
      </p:pic>
      <p:pic>
        <p:nvPicPr>
          <p:cNvPr id="78" name="Picture 77" descr="A close up of a womans face&#10;&#10;Description automatically generated">
            <a:extLst>
              <a:ext uri="{FF2B5EF4-FFF2-40B4-BE49-F238E27FC236}">
                <a16:creationId xmlns:a16="http://schemas.microsoft.com/office/drawing/2014/main" id="{00FB743E-BEDC-4F42-8A3D-135D51836ED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7309205" y="30199375"/>
            <a:ext cx="640080" cy="640080"/>
          </a:xfrm>
          <a:prstGeom prst="rect">
            <a:avLst/>
          </a:prstGeom>
        </p:spPr>
      </p:pic>
      <p:sp>
        <p:nvSpPr>
          <p:cNvPr id="81" name="Rectangle 80">
            <a:extLst>
              <a:ext uri="{FF2B5EF4-FFF2-40B4-BE49-F238E27FC236}">
                <a16:creationId xmlns:a16="http://schemas.microsoft.com/office/drawing/2014/main" id="{15528A17-955D-4349-8D50-1E4F40F0AD27}"/>
              </a:ext>
            </a:extLst>
          </p:cNvPr>
          <p:cNvSpPr/>
          <p:nvPr/>
        </p:nvSpPr>
        <p:spPr>
          <a:xfrm>
            <a:off x="24295325" y="30892197"/>
            <a:ext cx="4231287" cy="477054"/>
          </a:xfrm>
          <a:prstGeom prst="rect">
            <a:avLst/>
          </a:prstGeom>
        </p:spPr>
        <p:txBody>
          <a:bodyPr wrap="none">
            <a:spAutoFit/>
          </a:bodyPr>
          <a:lstStyle/>
          <a:p>
            <a:r>
              <a:rPr lang="en-US" sz="2500" dirty="0">
                <a:solidFill>
                  <a:schemeClr val="accent5">
                    <a:lumMod val="50000"/>
                  </a:schemeClr>
                </a:solidFill>
              </a:rPr>
              <a:t>Images of MedPatch60 Dataset</a:t>
            </a:r>
          </a:p>
        </p:txBody>
      </p:sp>
      <p:pic>
        <p:nvPicPr>
          <p:cNvPr id="83" name="Picture 82">
            <a:extLst>
              <a:ext uri="{FF2B5EF4-FFF2-40B4-BE49-F238E27FC236}">
                <a16:creationId xmlns:a16="http://schemas.microsoft.com/office/drawing/2014/main" id="{43B154BC-1C32-44D8-9CBB-B478C10491F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498476" y="6066861"/>
            <a:ext cx="1369411" cy="1402409"/>
          </a:xfrm>
          <a:prstGeom prst="rect">
            <a:avLst/>
          </a:prstGeom>
        </p:spPr>
      </p:pic>
      <p:pic>
        <p:nvPicPr>
          <p:cNvPr id="85" name="Picture 84">
            <a:extLst>
              <a:ext uri="{FF2B5EF4-FFF2-40B4-BE49-F238E27FC236}">
                <a16:creationId xmlns:a16="http://schemas.microsoft.com/office/drawing/2014/main" id="{3056E2C8-5BBF-4AA7-B139-A2E4E6CC4B4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078847" y="6821634"/>
            <a:ext cx="1369411" cy="1544016"/>
          </a:xfrm>
          <a:prstGeom prst="rect">
            <a:avLst/>
          </a:prstGeom>
        </p:spPr>
      </p:pic>
      <p:cxnSp>
        <p:nvCxnSpPr>
          <p:cNvPr id="87" name="Straight Arrow Connector 86">
            <a:extLst>
              <a:ext uri="{FF2B5EF4-FFF2-40B4-BE49-F238E27FC236}">
                <a16:creationId xmlns:a16="http://schemas.microsoft.com/office/drawing/2014/main" id="{1C28E58C-F611-4583-80F3-91E82BB69D13}"/>
              </a:ext>
            </a:extLst>
          </p:cNvPr>
          <p:cNvCxnSpPr>
            <a:cxnSpLocks/>
          </p:cNvCxnSpPr>
          <p:nvPr/>
        </p:nvCxnSpPr>
        <p:spPr>
          <a:xfrm>
            <a:off x="13046037" y="6423760"/>
            <a:ext cx="314632" cy="2224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9" name="Straight Arrow Connector 88">
            <a:extLst>
              <a:ext uri="{FF2B5EF4-FFF2-40B4-BE49-F238E27FC236}">
                <a16:creationId xmlns:a16="http://schemas.microsoft.com/office/drawing/2014/main" id="{DFDED7C7-38A6-4D28-9517-A0555C79AAE0}"/>
              </a:ext>
            </a:extLst>
          </p:cNvPr>
          <p:cNvCxnSpPr>
            <a:cxnSpLocks/>
          </p:cNvCxnSpPr>
          <p:nvPr/>
        </p:nvCxnSpPr>
        <p:spPr>
          <a:xfrm flipH="1">
            <a:off x="13351600" y="8459658"/>
            <a:ext cx="130242" cy="3781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90" name="TextBox 89">
            <a:extLst>
              <a:ext uri="{FF2B5EF4-FFF2-40B4-BE49-F238E27FC236}">
                <a16:creationId xmlns:a16="http://schemas.microsoft.com/office/drawing/2014/main" id="{BAA06711-3881-4CFE-AC70-C06C7C429D75}"/>
              </a:ext>
            </a:extLst>
          </p:cNvPr>
          <p:cNvSpPr txBox="1"/>
          <p:nvPr/>
        </p:nvSpPr>
        <p:spPr>
          <a:xfrm>
            <a:off x="10253468" y="10629641"/>
            <a:ext cx="4362451" cy="477054"/>
          </a:xfrm>
          <a:prstGeom prst="rect">
            <a:avLst/>
          </a:prstGeom>
          <a:noFill/>
        </p:spPr>
        <p:txBody>
          <a:bodyPr wrap="square" rtlCol="0">
            <a:spAutoFit/>
          </a:bodyPr>
          <a:lstStyle/>
          <a:p>
            <a:r>
              <a:rPr lang="en-US" sz="2500" dirty="0">
                <a:solidFill>
                  <a:schemeClr val="accent5">
                    <a:lumMod val="50000"/>
                  </a:schemeClr>
                </a:solidFill>
                <a:cs typeface="Times New Roman" panose="02020603050405020304" pitchFamily="18" charset="0"/>
              </a:rPr>
              <a:t>Process of ROI drawing</a:t>
            </a:r>
          </a:p>
        </p:txBody>
      </p:sp>
      <p:sp>
        <p:nvSpPr>
          <p:cNvPr id="93" name="Rectangle 92">
            <a:extLst>
              <a:ext uri="{FF2B5EF4-FFF2-40B4-BE49-F238E27FC236}">
                <a16:creationId xmlns:a16="http://schemas.microsoft.com/office/drawing/2014/main" id="{B1BB3A29-A0B1-4817-914F-EFF8675940C0}"/>
              </a:ext>
            </a:extLst>
          </p:cNvPr>
          <p:cNvSpPr/>
          <p:nvPr/>
        </p:nvSpPr>
        <p:spPr>
          <a:xfrm>
            <a:off x="17618895" y="14977767"/>
            <a:ext cx="1238609" cy="477054"/>
          </a:xfrm>
          <a:prstGeom prst="rect">
            <a:avLst/>
          </a:prstGeom>
        </p:spPr>
        <p:txBody>
          <a:bodyPr wrap="none">
            <a:spAutoFit/>
          </a:bodyPr>
          <a:lstStyle/>
          <a:p>
            <a:r>
              <a:rPr lang="en-US" sz="2500" dirty="0" err="1">
                <a:solidFill>
                  <a:schemeClr val="accent5">
                    <a:lumMod val="50000"/>
                  </a:schemeClr>
                </a:solidFill>
                <a:cs typeface="Times New Roman" panose="02020603050405020304" pitchFamily="18" charset="0"/>
              </a:rPr>
              <a:t>VGGNet</a:t>
            </a:r>
            <a:endParaRPr lang="en-US" sz="2500" dirty="0">
              <a:solidFill>
                <a:schemeClr val="accent5">
                  <a:lumMod val="50000"/>
                </a:schemeClr>
              </a:solidFill>
              <a:cs typeface="Times New Roman" panose="02020603050405020304" pitchFamily="18" charset="0"/>
            </a:endParaRPr>
          </a:p>
        </p:txBody>
      </p:sp>
      <p:sp>
        <p:nvSpPr>
          <p:cNvPr id="94" name="Rectangle 93">
            <a:extLst>
              <a:ext uri="{FF2B5EF4-FFF2-40B4-BE49-F238E27FC236}">
                <a16:creationId xmlns:a16="http://schemas.microsoft.com/office/drawing/2014/main" id="{B1695800-E4BD-4B76-91F5-932316CE839C}"/>
              </a:ext>
            </a:extLst>
          </p:cNvPr>
          <p:cNvSpPr/>
          <p:nvPr/>
        </p:nvSpPr>
        <p:spPr>
          <a:xfrm>
            <a:off x="24335455" y="14923056"/>
            <a:ext cx="1580754" cy="477054"/>
          </a:xfrm>
          <a:prstGeom prst="rect">
            <a:avLst/>
          </a:prstGeom>
        </p:spPr>
        <p:txBody>
          <a:bodyPr wrap="none">
            <a:spAutoFit/>
          </a:bodyPr>
          <a:lstStyle/>
          <a:p>
            <a:r>
              <a:rPr lang="en-US" sz="2500" dirty="0" err="1">
                <a:solidFill>
                  <a:schemeClr val="accent5">
                    <a:lumMod val="50000"/>
                  </a:schemeClr>
                </a:solidFill>
                <a:cs typeface="Times New Roman" panose="02020603050405020304" pitchFamily="18" charset="0"/>
              </a:rPr>
              <a:t>GoogleNet</a:t>
            </a:r>
            <a:endParaRPr lang="en-US" sz="2500" dirty="0">
              <a:solidFill>
                <a:schemeClr val="accent5">
                  <a:lumMod val="50000"/>
                </a:schemeClr>
              </a:solidFill>
              <a:cs typeface="Times New Roman" panose="02020603050405020304" pitchFamily="18" charset="0"/>
            </a:endParaRPr>
          </a:p>
        </p:txBody>
      </p:sp>
      <p:sp>
        <p:nvSpPr>
          <p:cNvPr id="95" name="Rectangle 94">
            <a:extLst>
              <a:ext uri="{FF2B5EF4-FFF2-40B4-BE49-F238E27FC236}">
                <a16:creationId xmlns:a16="http://schemas.microsoft.com/office/drawing/2014/main" id="{AD5FEAD9-ABA0-489B-82FF-6BA59637D2F7}"/>
              </a:ext>
            </a:extLst>
          </p:cNvPr>
          <p:cNvSpPr/>
          <p:nvPr/>
        </p:nvSpPr>
        <p:spPr>
          <a:xfrm>
            <a:off x="17632200" y="16852189"/>
            <a:ext cx="1211998" cy="477054"/>
          </a:xfrm>
          <a:prstGeom prst="rect">
            <a:avLst/>
          </a:prstGeom>
        </p:spPr>
        <p:txBody>
          <a:bodyPr wrap="none">
            <a:spAutoFit/>
          </a:bodyPr>
          <a:lstStyle/>
          <a:p>
            <a:r>
              <a:rPr lang="en-US" sz="2500" dirty="0" err="1">
                <a:solidFill>
                  <a:schemeClr val="accent5">
                    <a:lumMod val="50000"/>
                  </a:schemeClr>
                </a:solidFill>
                <a:cs typeface="Times New Roman" panose="02020603050405020304" pitchFamily="18" charset="0"/>
              </a:rPr>
              <a:t>AlexNet</a:t>
            </a:r>
            <a:endParaRPr lang="en-US" sz="2500" dirty="0">
              <a:solidFill>
                <a:schemeClr val="accent5">
                  <a:lumMod val="50000"/>
                </a:schemeClr>
              </a:solidFill>
              <a:cs typeface="Times New Roman" panose="02020603050405020304" pitchFamily="18" charset="0"/>
            </a:endParaRPr>
          </a:p>
        </p:txBody>
      </p:sp>
      <p:sp>
        <p:nvSpPr>
          <p:cNvPr id="96" name="Rectangle 95">
            <a:extLst>
              <a:ext uri="{FF2B5EF4-FFF2-40B4-BE49-F238E27FC236}">
                <a16:creationId xmlns:a16="http://schemas.microsoft.com/office/drawing/2014/main" id="{FDC064A6-ACDA-4498-A438-F7CB17F9E3D4}"/>
              </a:ext>
            </a:extLst>
          </p:cNvPr>
          <p:cNvSpPr/>
          <p:nvPr/>
        </p:nvSpPr>
        <p:spPr>
          <a:xfrm>
            <a:off x="24700165" y="16853668"/>
            <a:ext cx="1111843" cy="477054"/>
          </a:xfrm>
          <a:prstGeom prst="rect">
            <a:avLst/>
          </a:prstGeom>
        </p:spPr>
        <p:txBody>
          <a:bodyPr wrap="none">
            <a:spAutoFit/>
          </a:bodyPr>
          <a:lstStyle/>
          <a:p>
            <a:r>
              <a:rPr lang="en-US" sz="2500" dirty="0" err="1">
                <a:solidFill>
                  <a:schemeClr val="accent5">
                    <a:lumMod val="50000"/>
                  </a:schemeClr>
                </a:solidFill>
                <a:cs typeface="Times New Roman" panose="02020603050405020304" pitchFamily="18" charset="0"/>
              </a:rPr>
              <a:t>ResNet</a:t>
            </a:r>
            <a:endParaRPr lang="en-US" sz="2500" dirty="0">
              <a:solidFill>
                <a:schemeClr val="accent5">
                  <a:lumMod val="50000"/>
                </a:schemeClr>
              </a:solidFill>
              <a:cs typeface="Times New Roman" panose="02020603050405020304" pitchFamily="18" charset="0"/>
            </a:endParaRPr>
          </a:p>
        </p:txBody>
      </p:sp>
      <p:sp>
        <p:nvSpPr>
          <p:cNvPr id="97" name="Rectangle 96">
            <a:extLst>
              <a:ext uri="{FF2B5EF4-FFF2-40B4-BE49-F238E27FC236}">
                <a16:creationId xmlns:a16="http://schemas.microsoft.com/office/drawing/2014/main" id="{8246F297-C722-4ADB-AD3C-D7AA4E0532A7}"/>
              </a:ext>
            </a:extLst>
          </p:cNvPr>
          <p:cNvSpPr/>
          <p:nvPr/>
        </p:nvSpPr>
        <p:spPr>
          <a:xfrm>
            <a:off x="2772127" y="29693099"/>
            <a:ext cx="2222788" cy="477054"/>
          </a:xfrm>
          <a:prstGeom prst="rect">
            <a:avLst/>
          </a:prstGeom>
        </p:spPr>
        <p:txBody>
          <a:bodyPr wrap="none">
            <a:spAutoFit/>
          </a:bodyPr>
          <a:lstStyle/>
          <a:p>
            <a:r>
              <a:rPr lang="en-US" sz="2500" dirty="0">
                <a:solidFill>
                  <a:schemeClr val="accent5">
                    <a:lumMod val="50000"/>
                  </a:schemeClr>
                </a:solidFill>
              </a:rPr>
              <a:t>Layers of a CNN</a:t>
            </a:r>
          </a:p>
        </p:txBody>
      </p:sp>
      <p:sp>
        <p:nvSpPr>
          <p:cNvPr id="98" name="Rectangle 97">
            <a:extLst>
              <a:ext uri="{FF2B5EF4-FFF2-40B4-BE49-F238E27FC236}">
                <a16:creationId xmlns:a16="http://schemas.microsoft.com/office/drawing/2014/main" id="{295FA4FC-14F5-4F5A-8376-13009CD432B4}"/>
              </a:ext>
            </a:extLst>
          </p:cNvPr>
          <p:cNvSpPr/>
          <p:nvPr/>
        </p:nvSpPr>
        <p:spPr>
          <a:xfrm>
            <a:off x="7273691" y="29355000"/>
            <a:ext cx="6927004" cy="861774"/>
          </a:xfrm>
          <a:prstGeom prst="rect">
            <a:avLst/>
          </a:prstGeom>
        </p:spPr>
        <p:txBody>
          <a:bodyPr wrap="square">
            <a:spAutoFit/>
          </a:bodyPr>
          <a:lstStyle/>
          <a:p>
            <a:r>
              <a:rPr lang="en-US" sz="2500" dirty="0">
                <a:solidFill>
                  <a:schemeClr val="accent5">
                    <a:lumMod val="50000"/>
                  </a:schemeClr>
                </a:solidFill>
              </a:rPr>
              <a:t>A stride one 3x3 convolutional kernel acting on a</a:t>
            </a:r>
          </a:p>
          <a:p>
            <a:r>
              <a:rPr lang="en-US" sz="2500" dirty="0">
                <a:solidFill>
                  <a:schemeClr val="accent5">
                    <a:lumMod val="50000"/>
                  </a:schemeClr>
                </a:solidFill>
              </a:rPr>
              <a:t>8x8 input image, outputting an 8x8 filter/channel</a:t>
            </a:r>
          </a:p>
        </p:txBody>
      </p:sp>
      <p:sp>
        <p:nvSpPr>
          <p:cNvPr id="99" name="Rectangle 98">
            <a:extLst>
              <a:ext uri="{FF2B5EF4-FFF2-40B4-BE49-F238E27FC236}">
                <a16:creationId xmlns:a16="http://schemas.microsoft.com/office/drawing/2014/main" id="{7F2EEE53-3554-4BB1-8AD8-771FC1C2150D}"/>
              </a:ext>
            </a:extLst>
          </p:cNvPr>
          <p:cNvSpPr/>
          <p:nvPr/>
        </p:nvSpPr>
        <p:spPr>
          <a:xfrm>
            <a:off x="16398617" y="26199109"/>
            <a:ext cx="2498826" cy="477054"/>
          </a:xfrm>
          <a:prstGeom prst="rect">
            <a:avLst/>
          </a:prstGeom>
        </p:spPr>
        <p:txBody>
          <a:bodyPr wrap="none">
            <a:spAutoFit/>
          </a:bodyPr>
          <a:lstStyle/>
          <a:p>
            <a:r>
              <a:rPr lang="en-US" sz="2500" dirty="0">
                <a:solidFill>
                  <a:schemeClr val="accent5">
                    <a:lumMod val="50000"/>
                  </a:schemeClr>
                </a:solidFill>
                <a:cs typeface="Times New Roman" panose="02020603050405020304" pitchFamily="18" charset="0"/>
              </a:rPr>
              <a:t>Transfer Learning </a:t>
            </a:r>
          </a:p>
        </p:txBody>
      </p:sp>
      <p:sp>
        <p:nvSpPr>
          <p:cNvPr id="100" name="Rectangle 99">
            <a:extLst>
              <a:ext uri="{FF2B5EF4-FFF2-40B4-BE49-F238E27FC236}">
                <a16:creationId xmlns:a16="http://schemas.microsoft.com/office/drawing/2014/main" id="{52C965C3-B875-4A2E-84C3-2D91BBFA9DCA}"/>
              </a:ext>
            </a:extLst>
          </p:cNvPr>
          <p:cNvSpPr/>
          <p:nvPr/>
        </p:nvSpPr>
        <p:spPr>
          <a:xfrm>
            <a:off x="20366398" y="25539601"/>
            <a:ext cx="2689519" cy="477054"/>
          </a:xfrm>
          <a:prstGeom prst="rect">
            <a:avLst/>
          </a:prstGeom>
        </p:spPr>
        <p:txBody>
          <a:bodyPr wrap="none">
            <a:spAutoFit/>
          </a:bodyPr>
          <a:lstStyle/>
          <a:p>
            <a:r>
              <a:rPr lang="en-US" sz="2500" dirty="0">
                <a:solidFill>
                  <a:schemeClr val="accent5">
                    <a:lumMod val="50000"/>
                  </a:schemeClr>
                </a:solidFill>
                <a:cs typeface="Times New Roman" panose="02020603050405020304" pitchFamily="18" charset="0"/>
              </a:rPr>
              <a:t>Data augmentation</a:t>
            </a:r>
          </a:p>
        </p:txBody>
      </p:sp>
      <p:sp>
        <p:nvSpPr>
          <p:cNvPr id="101" name="Rectangle 100">
            <a:extLst>
              <a:ext uri="{FF2B5EF4-FFF2-40B4-BE49-F238E27FC236}">
                <a16:creationId xmlns:a16="http://schemas.microsoft.com/office/drawing/2014/main" id="{0AAE30A5-6633-46F2-895A-5667FC61381A}"/>
              </a:ext>
            </a:extLst>
          </p:cNvPr>
          <p:cNvSpPr/>
          <p:nvPr/>
        </p:nvSpPr>
        <p:spPr>
          <a:xfrm>
            <a:off x="24090815" y="26913435"/>
            <a:ext cx="3276794" cy="477054"/>
          </a:xfrm>
          <a:prstGeom prst="rect">
            <a:avLst/>
          </a:prstGeom>
        </p:spPr>
        <p:txBody>
          <a:bodyPr wrap="none">
            <a:spAutoFit/>
          </a:bodyPr>
          <a:lstStyle/>
          <a:p>
            <a:r>
              <a:rPr lang="en-US" sz="2500" dirty="0">
                <a:solidFill>
                  <a:schemeClr val="accent5">
                    <a:lumMod val="50000"/>
                  </a:schemeClr>
                </a:solidFill>
                <a:cs typeface="Times New Roman" panose="02020603050405020304" pitchFamily="18" charset="0"/>
              </a:rPr>
              <a:t>Deep feature extraction</a:t>
            </a:r>
          </a:p>
        </p:txBody>
      </p:sp>
      <p:sp>
        <p:nvSpPr>
          <p:cNvPr id="102" name="Rectangle 101">
            <a:extLst>
              <a:ext uri="{FF2B5EF4-FFF2-40B4-BE49-F238E27FC236}">
                <a16:creationId xmlns:a16="http://schemas.microsoft.com/office/drawing/2014/main" id="{EAD93A51-F493-410B-B118-C02DECDAB6D2}"/>
              </a:ext>
            </a:extLst>
          </p:cNvPr>
          <p:cNvSpPr/>
          <p:nvPr/>
        </p:nvSpPr>
        <p:spPr>
          <a:xfrm>
            <a:off x="29502987" y="6977464"/>
            <a:ext cx="6308074" cy="523220"/>
          </a:xfrm>
          <a:prstGeom prst="rect">
            <a:avLst/>
          </a:prstGeom>
        </p:spPr>
        <p:txBody>
          <a:bodyPr wrap="none">
            <a:spAutoFit/>
          </a:bodyPr>
          <a:lstStyle/>
          <a:p>
            <a:r>
              <a:rPr lang="en-US" sz="2800" dirty="0" err="1">
                <a:latin typeface="Arial" panose="020B0604020202020204" pitchFamily="34" charset="0"/>
                <a:cs typeface="Arial" panose="020B0604020202020204" pitchFamily="34" charset="0"/>
              </a:rPr>
              <a:t>VGGNet</a:t>
            </a:r>
            <a:r>
              <a:rPr lang="en-US" sz="2800" dirty="0">
                <a:latin typeface="Arial" panose="020B0604020202020204" pitchFamily="34" charset="0"/>
                <a:cs typeface="Arial" panose="020B0604020202020204" pitchFamily="34" charset="0"/>
              </a:rPr>
              <a:t> Results for CT Chest Dataset</a:t>
            </a:r>
            <a:endParaRPr lang="en-US" sz="2500" dirty="0">
              <a:solidFill>
                <a:schemeClr val="accent5">
                  <a:lumMod val="50000"/>
                </a:schemeClr>
              </a:solidFill>
              <a:cs typeface="Times New Roman" panose="02020603050405020304" pitchFamily="18" charset="0"/>
            </a:endParaRPr>
          </a:p>
        </p:txBody>
      </p:sp>
      <p:sp>
        <p:nvSpPr>
          <p:cNvPr id="103" name="Rectangle 102">
            <a:extLst>
              <a:ext uri="{FF2B5EF4-FFF2-40B4-BE49-F238E27FC236}">
                <a16:creationId xmlns:a16="http://schemas.microsoft.com/office/drawing/2014/main" id="{57644D0C-4339-4044-8F7A-B5D6D47A2A24}"/>
              </a:ext>
            </a:extLst>
          </p:cNvPr>
          <p:cNvSpPr/>
          <p:nvPr/>
        </p:nvSpPr>
        <p:spPr>
          <a:xfrm>
            <a:off x="35990892" y="6946123"/>
            <a:ext cx="6816290" cy="523220"/>
          </a:xfrm>
          <a:prstGeom prst="rect">
            <a:avLst/>
          </a:prstGeom>
        </p:spPr>
        <p:txBody>
          <a:bodyPr wrap="none">
            <a:spAutoFit/>
          </a:bodyPr>
          <a:lstStyle/>
          <a:p>
            <a:r>
              <a:rPr lang="en-US" sz="2800" dirty="0" err="1">
                <a:latin typeface="Arial" panose="020B0604020202020204" pitchFamily="34" charset="0"/>
                <a:cs typeface="Arial" panose="020B0604020202020204" pitchFamily="34" charset="0"/>
              </a:rPr>
              <a:t>VGGNet</a:t>
            </a:r>
            <a:r>
              <a:rPr lang="en-US" sz="2800" dirty="0">
                <a:latin typeface="Arial" panose="020B0604020202020204" pitchFamily="34" charset="0"/>
                <a:cs typeface="Arial" panose="020B0604020202020204" pitchFamily="34" charset="0"/>
              </a:rPr>
              <a:t> Results for MedPatch60 Dataset</a:t>
            </a:r>
            <a:endParaRPr lang="en-US" sz="2500" dirty="0">
              <a:solidFill>
                <a:schemeClr val="accent5">
                  <a:lumMod val="50000"/>
                </a:schemeClr>
              </a:solidFill>
              <a:cs typeface="Times New Roman" panose="02020603050405020304" pitchFamily="18" charset="0"/>
            </a:endParaRPr>
          </a:p>
        </p:txBody>
      </p:sp>
      <p:sp>
        <p:nvSpPr>
          <p:cNvPr id="105" name="TextBox 104">
            <a:extLst>
              <a:ext uri="{FF2B5EF4-FFF2-40B4-BE49-F238E27FC236}">
                <a16:creationId xmlns:a16="http://schemas.microsoft.com/office/drawing/2014/main" id="{C855EF82-C9FF-4634-B286-F7A3E90BCE42}"/>
              </a:ext>
            </a:extLst>
          </p:cNvPr>
          <p:cNvSpPr txBox="1"/>
          <p:nvPr/>
        </p:nvSpPr>
        <p:spPr>
          <a:xfrm>
            <a:off x="15656789" y="28421965"/>
            <a:ext cx="8140336" cy="3554819"/>
          </a:xfrm>
          <a:prstGeom prst="rect">
            <a:avLst/>
          </a:prstGeom>
          <a:noFill/>
        </p:spPr>
        <p:txBody>
          <a:bodyPr wrap="square" rtlCol="0">
            <a:spAutoFit/>
          </a:bodyPr>
          <a:lstStyle/>
          <a:p>
            <a:pPr>
              <a:buFont typeface="Arial" panose="020B0604020202020204" pitchFamily="34" charset="0"/>
              <a:buChar char="•"/>
            </a:pPr>
            <a:r>
              <a:rPr lang="en-US" altLang="en-US" sz="2500" dirty="0">
                <a:solidFill>
                  <a:schemeClr val="accent5">
                    <a:lumMod val="50000"/>
                  </a:schemeClr>
                </a:solidFill>
                <a:latin typeface="+mj-lt"/>
                <a:cs typeface="Arial" panose="020B0604020202020204" pitchFamily="34" charset="0"/>
              </a:rPr>
              <a:t>The experiment is conducted with the </a:t>
            </a:r>
            <a:r>
              <a:rPr lang="en-US" altLang="en-US" sz="2500" dirty="0" err="1">
                <a:solidFill>
                  <a:schemeClr val="accent5">
                    <a:lumMod val="50000"/>
                  </a:schemeClr>
                </a:solidFill>
                <a:latin typeface="+mj-lt"/>
                <a:cs typeface="Arial" panose="020B0604020202020204" pitchFamily="34" charset="0"/>
              </a:rPr>
              <a:t>CT_Chest_Patch</a:t>
            </a:r>
            <a:r>
              <a:rPr lang="en-US" altLang="en-US" sz="2500" dirty="0">
                <a:solidFill>
                  <a:schemeClr val="accent5">
                    <a:lumMod val="50000"/>
                  </a:schemeClr>
                </a:solidFill>
                <a:latin typeface="+mj-lt"/>
                <a:cs typeface="Arial" panose="020B0604020202020204" pitchFamily="34" charset="0"/>
              </a:rPr>
              <a:t> dataset having 2645 images with 12 different segmented CT lung patches and the MedPatch60 dataset with 18854 images with 60 different modalities. 80% images was used for the testing set and 20% for training set.</a:t>
            </a:r>
          </a:p>
          <a:p>
            <a:pPr>
              <a:buFont typeface="Arial" panose="020B0604020202020204" pitchFamily="34" charset="0"/>
              <a:buChar char="•"/>
            </a:pPr>
            <a:r>
              <a:rPr lang="en-US" altLang="en-US" sz="2500" dirty="0">
                <a:solidFill>
                  <a:schemeClr val="accent5">
                    <a:lumMod val="50000"/>
                  </a:schemeClr>
                </a:solidFill>
                <a:latin typeface="+mj-lt"/>
                <a:cs typeface="Arial" panose="020B0604020202020204" pitchFamily="34" charset="0"/>
              </a:rPr>
              <a:t>Accuracies are compared using different classification techniques by using </a:t>
            </a:r>
            <a:r>
              <a:rPr lang="en-US" altLang="en-US" sz="2500" dirty="0" err="1">
                <a:solidFill>
                  <a:schemeClr val="accent5">
                    <a:lumMod val="50000"/>
                  </a:schemeClr>
                </a:solidFill>
                <a:latin typeface="+mj-lt"/>
                <a:cs typeface="Arial" panose="020B0604020202020204" pitchFamily="34" charset="0"/>
              </a:rPr>
              <a:t>VGGNet</a:t>
            </a:r>
            <a:r>
              <a:rPr lang="en-US" altLang="en-US" sz="2500" dirty="0">
                <a:solidFill>
                  <a:schemeClr val="accent5">
                    <a:lumMod val="50000"/>
                  </a:schemeClr>
                </a:solidFill>
                <a:latin typeface="+mj-lt"/>
                <a:cs typeface="Arial" panose="020B0604020202020204" pitchFamily="34" charset="0"/>
              </a:rPr>
              <a:t>, </a:t>
            </a:r>
            <a:r>
              <a:rPr lang="en-US" altLang="en-US" sz="2500" dirty="0" err="1">
                <a:solidFill>
                  <a:schemeClr val="accent5">
                    <a:lumMod val="50000"/>
                  </a:schemeClr>
                </a:solidFill>
                <a:latin typeface="+mj-lt"/>
                <a:cs typeface="Arial" panose="020B0604020202020204" pitchFamily="34" charset="0"/>
              </a:rPr>
              <a:t>AlexNet</a:t>
            </a:r>
            <a:r>
              <a:rPr lang="en-US" altLang="en-US" sz="2500" dirty="0">
                <a:solidFill>
                  <a:schemeClr val="accent5">
                    <a:lumMod val="50000"/>
                  </a:schemeClr>
                </a:solidFill>
                <a:latin typeface="+mj-lt"/>
                <a:cs typeface="Arial" panose="020B0604020202020204" pitchFamily="34" charset="0"/>
              </a:rPr>
              <a:t>, </a:t>
            </a:r>
            <a:r>
              <a:rPr lang="en-US" altLang="en-US" sz="2500" dirty="0" err="1">
                <a:solidFill>
                  <a:schemeClr val="accent5">
                    <a:lumMod val="50000"/>
                  </a:schemeClr>
                </a:solidFill>
                <a:latin typeface="+mj-lt"/>
                <a:cs typeface="Arial" panose="020B0604020202020204" pitchFamily="34" charset="0"/>
              </a:rPr>
              <a:t>GoogleNet</a:t>
            </a:r>
            <a:r>
              <a:rPr lang="en-US" altLang="en-US" sz="2500" dirty="0">
                <a:solidFill>
                  <a:schemeClr val="accent5">
                    <a:lumMod val="50000"/>
                  </a:schemeClr>
                </a:solidFill>
                <a:latin typeface="+mj-lt"/>
                <a:cs typeface="Arial" panose="020B0604020202020204" pitchFamily="34" charset="0"/>
              </a:rPr>
              <a:t>, and </a:t>
            </a:r>
            <a:r>
              <a:rPr lang="en-US" altLang="en-US" sz="2500" dirty="0" err="1">
                <a:solidFill>
                  <a:schemeClr val="accent5">
                    <a:lumMod val="50000"/>
                  </a:schemeClr>
                </a:solidFill>
                <a:latin typeface="+mj-lt"/>
                <a:cs typeface="Arial" panose="020B0604020202020204" pitchFamily="34" charset="0"/>
              </a:rPr>
              <a:t>ResNet</a:t>
            </a:r>
            <a:r>
              <a:rPr lang="en-US" altLang="en-US" sz="2500" dirty="0">
                <a:solidFill>
                  <a:schemeClr val="accent5">
                    <a:lumMod val="50000"/>
                  </a:schemeClr>
                </a:solidFill>
                <a:latin typeface="+mj-lt"/>
                <a:cs typeface="Arial" panose="020B0604020202020204" pitchFamily="34" charset="0"/>
              </a:rPr>
              <a:t> convolutional neural network architectures. </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1039</TotalTime>
  <Words>1254</Words>
  <Application>Microsoft Office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vt:i4>
      </vt:variant>
    </vt:vector>
  </HeadingPairs>
  <TitlesOfParts>
    <vt:vector size="9" baseType="lpstr">
      <vt:lpstr>Arial</vt:lpstr>
      <vt:lpstr>Arial Black</vt:lpstr>
      <vt:lpstr>Calibri</vt:lpstr>
      <vt:lpstr>Times New Roman</vt:lpstr>
      <vt:lpstr>Trebuchet MS</vt:lpstr>
      <vt:lpstr>36x48-Template-V2b</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Jose Dixon</cp:lastModifiedBy>
  <cp:revision>83</cp:revision>
  <dcterms:created xsi:type="dcterms:W3CDTF">2012-02-03T19:11:35Z</dcterms:created>
  <dcterms:modified xsi:type="dcterms:W3CDTF">2020-02-05T16:16:50Z</dcterms:modified>
</cp:coreProperties>
</file>